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149"/>
  </p:handoutMasterIdLst>
  <p:sldIdLst>
    <p:sldId id="256" r:id="rId3"/>
    <p:sldId id="262" r:id="rId4"/>
    <p:sldId id="804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769" r:id="rId19"/>
    <p:sldId id="794" r:id="rId20"/>
    <p:sldId id="793" r:id="rId21"/>
    <p:sldId id="795" r:id="rId22"/>
    <p:sldId id="771" r:id="rId23"/>
    <p:sldId id="772" r:id="rId24"/>
    <p:sldId id="773" r:id="rId25"/>
    <p:sldId id="774" r:id="rId26"/>
    <p:sldId id="775" r:id="rId27"/>
    <p:sldId id="776" r:id="rId28"/>
    <p:sldId id="777" r:id="rId29"/>
    <p:sldId id="778" r:id="rId30"/>
    <p:sldId id="779" r:id="rId32"/>
    <p:sldId id="780" r:id="rId33"/>
    <p:sldId id="781" r:id="rId34"/>
    <p:sldId id="782" r:id="rId35"/>
    <p:sldId id="783" r:id="rId36"/>
    <p:sldId id="784" r:id="rId37"/>
    <p:sldId id="785" r:id="rId38"/>
    <p:sldId id="786" r:id="rId39"/>
    <p:sldId id="787" r:id="rId40"/>
    <p:sldId id="788" r:id="rId41"/>
    <p:sldId id="789" r:id="rId42"/>
    <p:sldId id="790" r:id="rId43"/>
    <p:sldId id="791" r:id="rId44"/>
    <p:sldId id="792" r:id="rId45"/>
    <p:sldId id="277" r:id="rId46"/>
    <p:sldId id="796" r:id="rId47"/>
    <p:sldId id="797" r:id="rId48"/>
    <p:sldId id="798" r:id="rId49"/>
    <p:sldId id="799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  <p:sldId id="287" r:id="rId60"/>
    <p:sldId id="288" r:id="rId61"/>
    <p:sldId id="290" r:id="rId62"/>
    <p:sldId id="289" r:id="rId63"/>
    <p:sldId id="291" r:id="rId64"/>
    <p:sldId id="292" r:id="rId65"/>
    <p:sldId id="293" r:id="rId66"/>
    <p:sldId id="294" r:id="rId67"/>
    <p:sldId id="295" r:id="rId68"/>
    <p:sldId id="296" r:id="rId69"/>
    <p:sldId id="800" r:id="rId70"/>
    <p:sldId id="947" r:id="rId71"/>
    <p:sldId id="297" r:id="rId72"/>
    <p:sldId id="298" r:id="rId73"/>
    <p:sldId id="299" r:id="rId74"/>
    <p:sldId id="300" r:id="rId75"/>
    <p:sldId id="302" r:id="rId76"/>
    <p:sldId id="577" r:id="rId77"/>
    <p:sldId id="576" r:id="rId78"/>
    <p:sldId id="303" r:id="rId79"/>
    <p:sldId id="304" r:id="rId80"/>
    <p:sldId id="305" r:id="rId81"/>
    <p:sldId id="306" r:id="rId82"/>
    <p:sldId id="578" r:id="rId83"/>
    <p:sldId id="579" r:id="rId84"/>
    <p:sldId id="307" r:id="rId85"/>
    <p:sldId id="580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581" r:id="rId94"/>
    <p:sldId id="315" r:id="rId95"/>
    <p:sldId id="316" r:id="rId96"/>
    <p:sldId id="317" r:id="rId97"/>
    <p:sldId id="318" r:id="rId98"/>
    <p:sldId id="319" r:id="rId99"/>
    <p:sldId id="320" r:id="rId100"/>
    <p:sldId id="321" r:id="rId101"/>
    <p:sldId id="322" r:id="rId102"/>
    <p:sldId id="323" r:id="rId103"/>
    <p:sldId id="324" r:id="rId104"/>
    <p:sldId id="325" r:id="rId105"/>
    <p:sldId id="326" r:id="rId106"/>
    <p:sldId id="327" r:id="rId107"/>
    <p:sldId id="328" r:id="rId108"/>
    <p:sldId id="329" r:id="rId109"/>
    <p:sldId id="330" r:id="rId110"/>
    <p:sldId id="331" r:id="rId111"/>
    <p:sldId id="802" r:id="rId112"/>
    <p:sldId id="332" r:id="rId113"/>
    <p:sldId id="333" r:id="rId114"/>
    <p:sldId id="803" r:id="rId115"/>
    <p:sldId id="335" r:id="rId116"/>
    <p:sldId id="336" r:id="rId117"/>
    <p:sldId id="337" r:id="rId118"/>
    <p:sldId id="723" r:id="rId119"/>
    <p:sldId id="742" r:id="rId120"/>
    <p:sldId id="724" r:id="rId121"/>
    <p:sldId id="725" r:id="rId122"/>
    <p:sldId id="726" r:id="rId123"/>
    <p:sldId id="727" r:id="rId124"/>
    <p:sldId id="728" r:id="rId125"/>
    <p:sldId id="743" r:id="rId126"/>
    <p:sldId id="729" r:id="rId127"/>
    <p:sldId id="730" r:id="rId128"/>
    <p:sldId id="731" r:id="rId129"/>
    <p:sldId id="744" r:id="rId130"/>
    <p:sldId id="732" r:id="rId131"/>
    <p:sldId id="734" r:id="rId132"/>
    <p:sldId id="735" r:id="rId133"/>
    <p:sldId id="736" r:id="rId134"/>
    <p:sldId id="737" r:id="rId135"/>
    <p:sldId id="738" r:id="rId136"/>
    <p:sldId id="739" r:id="rId137"/>
    <p:sldId id="740" r:id="rId138"/>
    <p:sldId id="741" r:id="rId139"/>
    <p:sldId id="338" r:id="rId140"/>
    <p:sldId id="339" r:id="rId141"/>
    <p:sldId id="340" r:id="rId142"/>
    <p:sldId id="745" r:id="rId143"/>
    <p:sldId id="384" r:id="rId144"/>
    <p:sldId id="385" r:id="rId145"/>
    <p:sldId id="801" r:id="rId146"/>
    <p:sldId id="945" r:id="rId147"/>
    <p:sldId id="259" r:id="rId1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2" Type="http://schemas.openxmlformats.org/officeDocument/2006/relationships/tableStyles" Target="tableStyles.xml"/><Relationship Id="rId151" Type="http://schemas.openxmlformats.org/officeDocument/2006/relationships/viewProps" Target="viewProps.xml"/><Relationship Id="rId150" Type="http://schemas.openxmlformats.org/officeDocument/2006/relationships/presProps" Target="presProps.xml"/><Relationship Id="rId15" Type="http://schemas.openxmlformats.org/officeDocument/2006/relationships/slide" Target="slides/slide13.xml"/><Relationship Id="rId149" Type="http://schemas.openxmlformats.org/officeDocument/2006/relationships/handoutMaster" Target="handoutMasters/handoutMaster1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AA8F0-6A93-42D4-BD30-CC52BFAF40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D565E-31F4-4A3A-B9F1-A33C10CEC4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68425" y="1139825"/>
            <a:ext cx="4114800" cy="3086100"/>
          </a:xfrm>
          <a:ln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1" name="备注占位符 2"/>
          <p:cNvSpPr>
            <a:spLocks noGrp="1"/>
          </p:cNvSpPr>
          <p:nvPr>
            <p:ph type="body"/>
          </p:nvPr>
        </p:nvSpPr>
        <p:spPr>
          <a:xfrm>
            <a:off x="682625" y="4397375"/>
            <a:ext cx="5486400" cy="36004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lvl="0" eaLnBrk="1" hangingPunct="1"/>
            <a:r>
              <a:rPr lang="zh-CN" altLang="en-US" dirty="0"/>
              <a:t>三连问</a:t>
            </a:r>
            <a:r>
              <a:rPr lang="en-US" altLang="zh-CN" dirty="0"/>
              <a:t>: </a:t>
            </a:r>
            <a:r>
              <a:rPr lang="zh-CN" altLang="en-US" dirty="0"/>
              <a:t>什么是</a:t>
            </a:r>
            <a:r>
              <a:rPr lang="en-US" altLang="zh-CN" dirty="0"/>
              <a:t>…</a:t>
            </a:r>
            <a:r>
              <a:rPr lang="zh-CN" altLang="en-US" dirty="0"/>
              <a:t>作用 </a:t>
            </a:r>
            <a:r>
              <a:rPr lang="en-US" altLang="zh-CN" dirty="0"/>
              <a:t>…</a:t>
            </a:r>
            <a:r>
              <a:rPr lang="zh-CN" altLang="en-US" dirty="0"/>
              <a:t>怎么使用</a:t>
            </a:r>
            <a:r>
              <a:rPr lang="en-US" altLang="zh-CN" dirty="0"/>
              <a:t>….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在讲之前</a:t>
            </a:r>
            <a:r>
              <a:rPr lang="en-US" altLang="zh-CN" dirty="0"/>
              <a:t>,</a:t>
            </a:r>
            <a:r>
              <a:rPr lang="zh-CN" altLang="en-US" dirty="0"/>
              <a:t>我们先学习一个名词</a:t>
            </a:r>
            <a:r>
              <a:rPr lang="en-US" altLang="zh-CN" dirty="0"/>
              <a:t>: document.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什么是</a:t>
            </a:r>
            <a:r>
              <a:rPr lang="en-US" altLang="zh-CN" dirty="0"/>
              <a:t>document. </a:t>
            </a:r>
            <a:r>
              <a:rPr lang="zh-CN" altLang="en-US" dirty="0"/>
              <a:t>其实</a:t>
            </a:r>
            <a:r>
              <a:rPr lang="en-US" altLang="zh-CN" dirty="0"/>
              <a:t>document</a:t>
            </a:r>
            <a:r>
              <a:rPr lang="zh-CN" altLang="en-US" dirty="0"/>
              <a:t>可以理解为网页的学名</a:t>
            </a:r>
            <a:r>
              <a:rPr lang="en-US" altLang="zh-CN" dirty="0"/>
              <a:t>. </a:t>
            </a:r>
            <a:r>
              <a:rPr lang="zh-CN" altLang="en-US" dirty="0"/>
              <a:t>也就是说</a:t>
            </a:r>
            <a:r>
              <a:rPr lang="en-US" altLang="zh-CN" dirty="0"/>
              <a:t>,</a:t>
            </a:r>
            <a:r>
              <a:rPr lang="zh-CN" altLang="en-US" dirty="0"/>
              <a:t>你啪啦啪啦敲了几千航代码</a:t>
            </a:r>
            <a:r>
              <a:rPr lang="en-US" altLang="zh-CN" dirty="0"/>
              <a:t>,</a:t>
            </a:r>
            <a:r>
              <a:rPr lang="zh-CN" altLang="en-US" dirty="0"/>
              <a:t>运行起来</a:t>
            </a:r>
            <a:r>
              <a:rPr lang="en-US" altLang="zh-CN" dirty="0"/>
              <a:t>,</a:t>
            </a:r>
            <a:r>
              <a:rPr lang="zh-CN" altLang="en-US" dirty="0"/>
              <a:t>那么这个网页的整体</a:t>
            </a:r>
            <a:r>
              <a:rPr lang="en-US" altLang="zh-CN" dirty="0"/>
              <a:t>,</a:t>
            </a:r>
            <a:r>
              <a:rPr lang="zh-CN" altLang="en-US" dirty="0"/>
              <a:t>我们可以看做一个文档</a:t>
            </a:r>
            <a:r>
              <a:rPr lang="en-US" altLang="zh-CN" dirty="0"/>
              <a:t>.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就像人都有小名一样</a:t>
            </a:r>
            <a:r>
              <a:rPr lang="en-US" altLang="zh-CN" dirty="0"/>
              <a:t>,</a:t>
            </a:r>
            <a:r>
              <a:rPr lang="zh-CN" altLang="en-US" dirty="0"/>
              <a:t>比如刚出生</a:t>
            </a:r>
            <a:r>
              <a:rPr lang="en-US" altLang="zh-CN" dirty="0"/>
              <a:t>,</a:t>
            </a:r>
            <a:r>
              <a:rPr lang="zh-CN" altLang="en-US" dirty="0"/>
              <a:t>叫灵灵</a:t>
            </a:r>
            <a:r>
              <a:rPr lang="en-US" altLang="zh-CN" dirty="0"/>
              <a:t>,</a:t>
            </a:r>
            <a:r>
              <a:rPr lang="zh-CN" altLang="en-US" dirty="0"/>
              <a:t>长大了</a:t>
            </a:r>
            <a:r>
              <a:rPr lang="en-US" altLang="zh-CN" dirty="0"/>
              <a:t>,</a:t>
            </a:r>
            <a:r>
              <a:rPr lang="zh-CN" altLang="en-US" dirty="0"/>
              <a:t>可能叫王灵灵</a:t>
            </a:r>
            <a:r>
              <a:rPr lang="en-US" altLang="zh-CN" dirty="0"/>
              <a:t>.</a:t>
            </a:r>
            <a:r>
              <a:rPr lang="zh-CN" altLang="en-US" dirty="0"/>
              <a:t>王灵灵是学名</a:t>
            </a:r>
            <a:r>
              <a:rPr lang="en-US" altLang="zh-CN" dirty="0"/>
              <a:t>.</a:t>
            </a:r>
            <a:endParaRPr lang="en-US" altLang="zh-CN" dirty="0"/>
          </a:p>
          <a:p>
            <a:pPr lvl="0" eaLnBrk="1" hangingPunct="1"/>
            <a:r>
              <a:rPr lang="en-US" altLang="zh-CN" dirty="0"/>
              <a:t>Html</a:t>
            </a:r>
            <a:r>
              <a:rPr lang="zh-CN" altLang="en-US" dirty="0"/>
              <a:t>也是一样</a:t>
            </a:r>
            <a:r>
              <a:rPr lang="en-US" altLang="zh-CN" dirty="0"/>
              <a:t>,</a:t>
            </a:r>
            <a:r>
              <a:rPr lang="zh-CN" altLang="en-US" dirty="0"/>
              <a:t>文档对象就是你写的一堆东西的学名</a:t>
            </a:r>
            <a:r>
              <a:rPr lang="en-US" altLang="zh-CN" dirty="0"/>
              <a:t>.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它有什么用呢</a:t>
            </a:r>
            <a:r>
              <a:rPr lang="en-US" altLang="zh-CN" dirty="0"/>
              <a:t>??? </a:t>
            </a:r>
            <a:r>
              <a:rPr lang="zh-CN" altLang="en-US" dirty="0"/>
              <a:t>他内部封装了大量的和这个页面有关的一些属性和功能</a:t>
            </a:r>
            <a:r>
              <a:rPr lang="en-US" altLang="zh-CN" dirty="0"/>
              <a:t>.</a:t>
            </a:r>
            <a:endParaRPr lang="en-US" altLang="zh-CN" dirty="0"/>
          </a:p>
          <a:p>
            <a:pPr lvl="0" eaLnBrk="1" hangingPunct="1"/>
            <a:r>
              <a:rPr lang="zh-CN" altLang="en-US" dirty="0"/>
              <a:t>怎么使用其中的功能呢</a:t>
            </a:r>
            <a:r>
              <a:rPr lang="en-US" altLang="zh-CN" dirty="0"/>
              <a:t>??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现在我们扮演一次黑客来讲解如何使用</a:t>
            </a:r>
            <a:r>
              <a:rPr lang="en-US" altLang="zh-CN" dirty="0"/>
              <a:t>document</a:t>
            </a:r>
            <a:r>
              <a:rPr lang="zh-CN" altLang="en-US" dirty="0"/>
              <a:t>中的功能</a:t>
            </a:r>
            <a:r>
              <a:rPr lang="en-US" altLang="zh-CN" dirty="0"/>
              <a:t>….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黑客入侵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在讲之前</a:t>
            </a:r>
            <a:r>
              <a:rPr lang="en-US" altLang="zh-CN" dirty="0"/>
              <a:t>,</a:t>
            </a:r>
            <a:r>
              <a:rPr lang="zh-CN" altLang="en-US" dirty="0"/>
              <a:t>我们先扮演黑客入侵一下淘宝网</a:t>
            </a:r>
            <a:r>
              <a:rPr lang="en-US" altLang="zh-CN" dirty="0"/>
              <a:t>.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r>
              <a:rPr lang="zh-CN" altLang="en-US" dirty="0"/>
              <a:t>如何使用</a:t>
            </a:r>
            <a:r>
              <a:rPr lang="en-US" altLang="zh-CN" dirty="0"/>
              <a:t>.</a:t>
            </a:r>
            <a:r>
              <a:rPr lang="zh-CN" altLang="en-US" dirty="0"/>
              <a:t>通过点语法</a:t>
            </a:r>
            <a:r>
              <a:rPr lang="en-US" altLang="zh-CN" dirty="0"/>
              <a:t>.</a:t>
            </a:r>
            <a:r>
              <a:rPr lang="zh-CN" altLang="en-US" dirty="0"/>
              <a:t>点表示的意思</a:t>
            </a:r>
            <a:r>
              <a:rPr lang="en-US" altLang="zh-CN" dirty="0"/>
              <a:t>,</a:t>
            </a:r>
            <a:r>
              <a:rPr lang="zh-CN" altLang="en-US" dirty="0"/>
              <a:t>通过</a:t>
            </a:r>
            <a:r>
              <a:rPr lang="en-US" altLang="zh-CN" dirty="0"/>
              <a:t>.</a:t>
            </a:r>
            <a:r>
              <a:rPr lang="zh-CN" altLang="en-US" dirty="0"/>
              <a:t>你可以找到</a:t>
            </a:r>
            <a:r>
              <a:rPr lang="en-US" altLang="zh-CN" dirty="0"/>
              <a:t>document</a:t>
            </a:r>
            <a:r>
              <a:rPr lang="zh-CN" altLang="en-US" dirty="0"/>
              <a:t>里面的功能</a:t>
            </a:r>
            <a:r>
              <a:rPr lang="en-US" altLang="zh-CN" dirty="0"/>
              <a:t>.</a:t>
            </a:r>
            <a:r>
              <a:rPr lang="zh-CN" altLang="en-US" dirty="0"/>
              <a:t>也就是这些功能都在文档里面睡觉</a:t>
            </a:r>
            <a:r>
              <a:rPr lang="en-US" altLang="zh-CN" dirty="0"/>
              <a:t>,</a:t>
            </a:r>
            <a:r>
              <a:rPr lang="zh-CN" altLang="en-US" dirty="0"/>
              <a:t>只要你用了点才能把这些大神唤醒来帮你</a:t>
            </a:r>
            <a:r>
              <a:rPr lang="en-US" altLang="zh-CN" dirty="0"/>
              <a:t>…</a:t>
            </a:r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endParaRPr lang="en-US" altLang="zh-CN" dirty="0"/>
          </a:p>
          <a:p>
            <a:pPr lvl="0" eaLnBrk="1" hangingPunct="1"/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/>
        </p:nvSpPr>
        <p:spPr>
          <a:xfrm>
            <a:off x="3881438" y="8682038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fld id="{BB962C8B-B14F-4D97-AF65-F5344CB8AC3E}" type="datetimeFigureOut">
              <a:rPr lang="zh-CN" altLang="en-US" strike="noStrike" noProof="1" dirty="0">
                <a:latin typeface="Arial" charset="0"/>
                <a:ea typeface="宋体" charset="-122"/>
                <a:cs typeface="+mn-ea"/>
              </a:rPr>
            </a:fld>
            <a:endParaRPr lang="zh-CN" altLang="en-US" strike="noStrike" noProof="1" dirty="0">
              <a:latin typeface="Arial" charset="0"/>
              <a:ea typeface="宋体" charset="-122"/>
              <a:cs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charset="0"/>
                <a:ea typeface="宋体" charset="-122"/>
                <a:cs typeface="+mn-ea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fld id="{3C6D31A6-3AB7-4893-B1DC-E87C50E587F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/>
            </a:pPr>
            <a:fld id="{F58E2E9A-5BFB-4C54-B6C9-9C6BAA56392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6958" y="2638989"/>
            <a:ext cx="3840480" cy="8743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面向对象基础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228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2290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>
                <a:solidFill>
                  <a:schemeClr val="bg1"/>
                </a:solidFill>
              </a:rPr>
              <a:t>主题：生活中的对象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/>
            <a:r>
              <a:rPr lang="zh-CN" altLang="en-US">
                <a:solidFill>
                  <a:schemeClr val="bg1"/>
                </a:solidFill>
              </a:rPr>
              <a:t>教学目标：</a:t>
            </a:r>
            <a:endParaRPr lang="zh-CN" altLang="en-US">
              <a:solidFill>
                <a:schemeClr val="bg1"/>
              </a:solidFill>
            </a:endParaRPr>
          </a:p>
          <a:p>
            <a:pPr marL="342900" lvl="0" indent="-342900" algn="l" eaLnBrk="1" hangingPunct="1"/>
            <a:r>
              <a:rPr lang="zh-CN" altLang="en-US">
                <a:solidFill>
                  <a:schemeClr val="bg1"/>
                </a:solidFill>
              </a:rPr>
              <a:t>从生活中理解对象的好处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656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使用产品对象</a:t>
            </a:r>
            <a:endParaRPr lang="zh-CN" altLang="en-US"/>
          </a:p>
        </p:txBody>
      </p:sp>
      <p:sp>
        <p:nvSpPr>
          <p:cNvPr id="6656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这里我们具体化了一个苹果</a:t>
            </a:r>
            <a:r>
              <a:rPr lang="en-US" altLang="zh-CN"/>
              <a:t>iphone</a:t>
            </a:r>
            <a:r>
              <a:rPr lang="zh-CN" altLang="en-US"/>
              <a:t>手机，价格是</a:t>
            </a:r>
            <a:r>
              <a:rPr lang="en-US" altLang="zh-CN"/>
              <a:t>6000</a:t>
            </a:r>
            <a:r>
              <a:rPr lang="zh-CN" altLang="en-US"/>
              <a:t>元，然后我们通过点语法访问对象中的属性和方法</a:t>
            </a:r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5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使用对象中的工具方法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67586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zh-CN" altLang="en-US"/>
              <a:t>定义属性规范：</a:t>
            </a:r>
            <a:r>
              <a:rPr lang="en-US" altLang="zh-CN"/>
              <a:t>this</a:t>
            </a:r>
            <a:endParaRPr lang="en-US" altLang="zh-CN"/>
          </a:p>
          <a:p>
            <a:pPr lvl="0"/>
            <a:r>
              <a:rPr lang="zh-CN" altLang="en-US"/>
              <a:t>对象属性赋值：</a:t>
            </a:r>
            <a:r>
              <a:rPr lang="en-US" altLang="zh-CN"/>
              <a:t>iphone.name=''</a:t>
            </a:r>
            <a:endParaRPr lang="en-US" altLang="zh-CN"/>
          </a:p>
          <a:p>
            <a:pPr lvl="0"/>
            <a:r>
              <a:rPr lang="zh-CN" altLang="en-US"/>
              <a:t>添加一个属性</a:t>
            </a:r>
            <a:endParaRPr lang="zh-CN" altLang="en-US"/>
          </a:p>
          <a:p>
            <a:pPr lvl="0"/>
            <a:r>
              <a:rPr lang="zh-CN" altLang="en-US"/>
              <a:t>修改一个属性的值</a:t>
            </a:r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标题 706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参数方式</a:t>
            </a:r>
            <a:endParaRPr lang="zh-CN" altLang="en-US"/>
          </a:p>
        </p:txBody>
      </p:sp>
      <p:pic>
        <p:nvPicPr>
          <p:cNvPr id="68611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195" y="1773555"/>
            <a:ext cx="9125585" cy="20605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3" name="标题 3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marL="0" lvl="0" indent="0" eaLnBrk="1" hangingPunct="1"/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69634" name="Rectangle 1"/>
          <p:cNvSpPr>
            <a:spLocks noGrp="1"/>
          </p:cNvSpPr>
          <p:nvPr>
            <p:ph/>
          </p:nvPr>
        </p:nvSpPr>
        <p:spPr>
          <a:xfrm>
            <a:off x="827088" y="2025650"/>
            <a:ext cx="7200900" cy="974725"/>
          </a:xfrm>
          <a:solidFill>
            <a:srgbClr val="F5F5F5"/>
          </a:solidFill>
        </p:spPr>
        <p:txBody>
          <a:bodyPr wrap="square" lIns="0" tIns="0" rIns="0" bIns="0" anchor="ctr">
            <a:spAutoFit/>
          </a:bodyPr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Arial" charset="0"/>
              </a:rPr>
              <a:t>先实例后使用</a:t>
            </a:r>
            <a:endParaRPr lang="en-US" altLang="x-none" dirty="0">
              <a:latin typeface="Arial" charset="0"/>
            </a:endParaRPr>
          </a:p>
          <a:p>
            <a:pPr marL="0" lv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>
                <a:latin typeface="Arial" charset="0"/>
              </a:rPr>
              <a:t>访问成员（属性，方法）点语法</a:t>
            </a:r>
            <a:endParaRPr lang="zh-CN" altLang="en-US" dirty="0">
              <a:latin typeface="Arial" charset="0"/>
            </a:endParaRPr>
          </a:p>
        </p:txBody>
      </p:sp>
      <p:sp>
        <p:nvSpPr>
          <p:cNvPr id="69635" name="Rectangle 2"/>
          <p:cNvSpPr/>
          <p:nvPr/>
        </p:nvSpPr>
        <p:spPr>
          <a:xfrm>
            <a:off x="793750" y="3638550"/>
            <a:ext cx="2765425" cy="61436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0" tIns="0" rIns="0" bIns="0" anchor="ctr">
            <a:spAutoFit/>
          </a:bodyPr>
          <a:p>
            <a:pPr lvl="0" eaLnBrk="0" hangingPunct="0"/>
            <a:r>
              <a:rPr lang="en-US" altLang="x-none" sz="2000" dirty="0">
                <a:solidFill>
                  <a:srgbClr val="000000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zhangsan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ea typeface="宋体" charset="-122"/>
                <a:sym typeface="宋体" charset="-122"/>
              </a:rPr>
              <a:t>.propertyName </a:t>
            </a:r>
            <a:endParaRPr lang="en-US" altLang="x-none" sz="2000" dirty="0">
              <a:solidFill>
                <a:srgbClr val="000000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lvl="0" eaLnBrk="0" hangingPunct="0"/>
            <a:r>
              <a:rPr lang="en-US" altLang="x-none" sz="2000" dirty="0">
                <a:solidFill>
                  <a:srgbClr val="000000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zhangsan</a:t>
            </a:r>
            <a:r>
              <a:rPr lang="zh-CN" altLang="en-US" sz="2000" dirty="0">
                <a:solidFill>
                  <a:srgbClr val="000000"/>
                </a:solidFill>
                <a:latin typeface="Arial" charset="0"/>
                <a:ea typeface="宋体" charset="-122"/>
                <a:sym typeface="宋体" charset="-122"/>
              </a:rPr>
              <a:t>.methodName(); </a:t>
            </a:r>
            <a:endParaRPr lang="zh-CN" altLang="en-US" dirty="0">
              <a:latin typeface="Arial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0657" name="标题 7270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None/>
            </a:pPr>
            <a:r>
              <a:rPr lang="zh-CN" altLang="en-US" sz="4400" b="1" kern="1200" baseline="0">
                <a:solidFill>
                  <a:schemeClr val="bg1"/>
                </a:solidFill>
                <a:latin typeface="Calibri" pitchFamily="34" charset="0"/>
                <a:ea typeface="宋体" charset="-122"/>
                <a:cs typeface="+mj-cs"/>
                <a:sym typeface="Calibri" pitchFamily="34" charset="0"/>
              </a:rPr>
              <a:t>主题：简单的商城例子将前面的知识串起来</a:t>
            </a:r>
            <a:endParaRPr lang="zh-CN" altLang="en-US" sz="4400" b="1" kern="1200" baseline="0">
              <a:solidFill>
                <a:schemeClr val="bg1"/>
              </a:solidFill>
              <a:latin typeface="Calibri" pitchFamily="34" charset="0"/>
              <a:ea typeface="宋体" charset="-122"/>
              <a:cs typeface="+mj-cs"/>
              <a:sym typeface="Calibri" pitchFamily="34" charset="0"/>
            </a:endParaRPr>
          </a:p>
        </p:txBody>
      </p:sp>
      <p:sp>
        <p:nvSpPr>
          <p:cNvPr id="70658" name="副标题 72706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/>
          <a:p>
            <a:pPr defTabSz="914400">
              <a:buFont typeface="Arial" charset="0"/>
              <a:buNone/>
            </a:pPr>
            <a:endParaRPr sz="3200" kern="1200" baseline="0">
              <a:latin typeface="Calibri" pitchFamily="34" charset="0"/>
              <a:ea typeface="宋体" charset="-122"/>
              <a:cs typeface="+mn-cs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1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marL="0" lvl="0" indent="0" eaLnBrk="1" hangingPunct="1"/>
            <a:r>
              <a:rPr lang="zh-CN" altLang="en-US" sz="4000"/>
              <a:t>面向对象的简单运用 </a:t>
            </a:r>
            <a:endParaRPr lang="zh-CN" altLang="en-US" sz="4000"/>
          </a:p>
        </p:txBody>
      </p:sp>
      <p:pic>
        <p:nvPicPr>
          <p:cNvPr id="71682" name="内容占位符 73730"/>
          <p:cNvPicPr>
            <a:picLocks noGrp="1" noChangeAspect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4716145" y="1196975"/>
            <a:ext cx="4288790" cy="5002530"/>
          </a:xfrm>
        </p:spPr>
      </p:pic>
      <p:pic>
        <p:nvPicPr>
          <p:cNvPr id="71683" name="图片 737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750" y="1485900"/>
            <a:ext cx="2640013" cy="2590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684" name="图片 737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7315" y="3933190"/>
            <a:ext cx="4374515" cy="24352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标题 74753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sp>
        <p:nvSpPr>
          <p:cNvPr id="72706" name="文本占位符 74754"/>
          <p:cNvSpPr>
            <a:spLocks noGrp="1"/>
          </p:cNvSpPr>
          <p:nvPr>
            <p:ph idx="1"/>
          </p:nvPr>
        </p:nvSpPr>
        <p:spPr/>
        <p:txBody>
          <a:bodyPr anchor="t"/>
          <a:p/>
        </p:txBody>
      </p:sp>
      <p:pic>
        <p:nvPicPr>
          <p:cNvPr id="72707" name="图片 747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5165" y="1702435"/>
            <a:ext cx="7874635" cy="287464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标题 7577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函数方式写法</a:t>
            </a:r>
            <a:endParaRPr lang="zh-CN" altLang="en-US"/>
          </a:p>
        </p:txBody>
      </p:sp>
      <p:sp>
        <p:nvSpPr>
          <p:cNvPr id="73730" name="文本占位符 75778"/>
          <p:cNvSpPr>
            <a:spLocks noGrp="1"/>
          </p:cNvSpPr>
          <p:nvPr>
            <p:ph idx="1"/>
          </p:nvPr>
        </p:nvSpPr>
        <p:spPr/>
        <p:txBody>
          <a:bodyPr anchor="t"/>
          <a:p/>
        </p:txBody>
      </p:sp>
      <p:pic>
        <p:nvPicPr>
          <p:cNvPr id="73731" name="图片 7577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9070" y="1556385"/>
            <a:ext cx="8850630" cy="173926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标题 7680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添加零件</a:t>
            </a:r>
            <a:endParaRPr lang="zh-CN" altLang="en-US"/>
          </a:p>
        </p:txBody>
      </p:sp>
      <p:sp>
        <p:nvSpPr>
          <p:cNvPr id="74754" name="文本占位符 76802"/>
          <p:cNvSpPr>
            <a:spLocks noGrp="1"/>
          </p:cNvSpPr>
          <p:nvPr>
            <p:ph idx="1"/>
          </p:nvPr>
        </p:nvSpPr>
        <p:spPr/>
        <p:txBody>
          <a:bodyPr anchor="t"/>
          <a:p/>
        </p:txBody>
      </p:sp>
      <p:pic>
        <p:nvPicPr>
          <p:cNvPr id="74755" name="图片 7680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7405" y="1412875"/>
            <a:ext cx="7482840" cy="4889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添加部件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什么是零部件</a:t>
            </a:r>
            <a:endParaRPr lang="zh-CN" altLang="en-US"/>
          </a:p>
          <a:p>
            <a:pPr lvl="1"/>
            <a:r>
              <a:rPr lang="zh-CN" altLang="en-US"/>
              <a:t>对比汽车制造理解什么是零件，什么是部件</a:t>
            </a:r>
            <a:endParaRPr lang="zh-CN" altLang="en-US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331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买早餐</a:t>
            </a:r>
            <a:endParaRPr lang="zh-CN" altLang="en-US"/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早上起床想吃煎饼：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第</a:t>
            </a:r>
            <a:r>
              <a:rPr lang="en-US" altLang="zh-CN" sz="2800"/>
              <a:t>1</a:t>
            </a:r>
            <a:r>
              <a:rPr lang="zh-CN" altLang="en-US" sz="2800"/>
              <a:t>种情况：洗脸、刷牙、穿好衣服、鞋子出去煎饼摊买一套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第</a:t>
            </a:r>
            <a:r>
              <a:rPr lang="en-US" altLang="zh-CN" sz="2800"/>
              <a:t>2</a:t>
            </a:r>
            <a:r>
              <a:rPr lang="zh-CN" altLang="en-US" sz="2800"/>
              <a:t>种情况：找宿舍的一个哥们帮我带一套回来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第</a:t>
            </a:r>
            <a:r>
              <a:rPr lang="en-US" altLang="zh-CN" sz="2800"/>
              <a:t>2</a:t>
            </a:r>
            <a:r>
              <a:rPr lang="zh-CN" altLang="en-US" sz="2800"/>
              <a:t>种情况总结就比第一种情况节省了我的时间，赞</a:t>
            </a:r>
            <a:r>
              <a:rPr lang="en-US" altLang="zh-CN" sz="2800"/>
              <a:t>!</a:t>
            </a:r>
            <a:endParaRPr lang="en-US" altLang="zh-CN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7" name="标题 7782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另外一种绑定方式</a:t>
            </a:r>
            <a:endParaRPr lang="zh-CN" altLang="en-US"/>
          </a:p>
        </p:txBody>
      </p:sp>
      <p:sp>
        <p:nvSpPr>
          <p:cNvPr id="75778" name="文本占位符 77826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豆豆加加法则</a:t>
            </a:r>
            <a:endParaRPr lang="zh-CN" altLang="en-US"/>
          </a:p>
        </p:txBody>
      </p:sp>
      <p:pic>
        <p:nvPicPr>
          <p:cNvPr id="75779" name="图片 7782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9750" y="3213100"/>
            <a:ext cx="7362825" cy="24479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练习 新闻</a:t>
            </a:r>
            <a:endParaRPr lang="zh-CN" altLang="en-US"/>
          </a:p>
        </p:txBody>
      </p:sp>
      <p:sp>
        <p:nvSpPr>
          <p:cNvPr id="76802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0177" name="灯片编号占位符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algn="r" eaLnBrk="1" hangingPunct="1"/>
            <a:fld id="{9A0DB2DC-4C9A-4742-B13C-FB6460FD3503}" type="slidenum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50178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 sz="4800" b="1">
                <a:solidFill>
                  <a:schemeClr val="bg1"/>
                </a:solidFill>
              </a:rPr>
              <a:t>主题：术语简单总结</a:t>
            </a:r>
            <a:endParaRPr lang="zh-CN" altLang="en-US" sz="4800" b="1">
              <a:solidFill>
                <a:schemeClr val="bg1"/>
              </a:solidFill>
            </a:endParaRPr>
          </a:p>
        </p:txBody>
      </p:sp>
      <p:sp>
        <p:nvSpPr>
          <p:cNvPr id="50179" name="副标题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ctr" eaLnBrk="1" hangingPunct="1">
              <a:buNone/>
            </a:pPr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7885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总结 </a:t>
            </a:r>
            <a:r>
              <a:rPr lang="en-US" altLang="zh-CN"/>
              <a:t>- </a:t>
            </a:r>
            <a:r>
              <a:rPr lang="zh-CN" altLang="en-US"/>
              <a:t>类，实例术语的引入</a:t>
            </a:r>
            <a:endParaRPr lang="zh-CN" altLang="en-US"/>
          </a:p>
        </p:txBody>
      </p:sp>
      <p:sp>
        <p:nvSpPr>
          <p:cNvPr id="7885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抽象 -- 类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具体 -- 实例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具体化的过程又称之为‘实例化’</a:t>
            </a:r>
            <a:endParaRPr lang="zh-CN" altLang="en-US" dirty="0"/>
          </a:p>
          <a:p>
            <a:pPr lvl="0" eaLnBrk="1" hangingPunct="1"/>
            <a:endParaRPr lang="zh-CN" altLang="en-US" dirty="0"/>
          </a:p>
          <a:p>
            <a:pPr lvl="0" eaLnBrk="1" hangingPunct="1"/>
            <a:r>
              <a:rPr lang="zh-CN" altLang="en-US" dirty="0"/>
              <a:t>类可以有多个实例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人有很多人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学生有很多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产品可以有多个产品</a:t>
            </a:r>
            <a:endParaRPr lang="zh-CN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7987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总结</a:t>
            </a:r>
            <a:r>
              <a:rPr lang="en-US" altLang="zh-CN"/>
              <a:t>2 -- </a:t>
            </a:r>
            <a:r>
              <a:rPr lang="zh-CN" altLang="en-US"/>
              <a:t>原型方式定义对象语法</a:t>
            </a:r>
            <a:endParaRPr lang="zh-CN" altLang="en-US"/>
          </a:p>
        </p:txBody>
      </p:sp>
      <p:sp>
        <p:nvSpPr>
          <p:cNvPr id="79875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定义规范</a:t>
            </a:r>
            <a:endParaRPr lang="zh-CN" altLang="en-US"/>
          </a:p>
          <a:p>
            <a:pPr lvl="0" eaLnBrk="1" hangingPunct="1"/>
            <a:r>
              <a:rPr lang="zh-CN" altLang="en-US"/>
              <a:t>使用规范</a:t>
            </a:r>
            <a:endParaRPr lang="zh-CN" altLang="en-US"/>
          </a:p>
        </p:txBody>
      </p:sp>
      <p:pic>
        <p:nvPicPr>
          <p:cNvPr id="79876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52413" y="2781300"/>
            <a:ext cx="6599237" cy="38195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8089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奇怪的书写方式</a:t>
            </a:r>
            <a:endParaRPr lang="zh-CN" altLang="en-US"/>
          </a:p>
        </p:txBody>
      </p:sp>
      <p:sp>
        <p:nvSpPr>
          <p:cNvPr id="8089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这就和：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汉字为什么这么写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英文单词为什么写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阿拉伯数字的1为什么这么些而不是其他写法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道理是一样的，这是一种固定书写格式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明天的课程我们会对这个写法抽丝拨茧，从里到外了解其所有知识点，所有可能的面试题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9115" y="2708910"/>
            <a:ext cx="811530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bg1"/>
                </a:solidFill>
              </a:rPr>
              <a:t>对象的字面量和</a:t>
            </a:r>
            <a:r>
              <a:rPr lang="en-US" altLang="zh-CN" sz="5400" b="1">
                <a:solidFill>
                  <a:schemeClr val="bg1"/>
                </a:solidFill>
              </a:rPr>
              <a:t>JSON</a:t>
            </a:r>
            <a:r>
              <a:rPr lang="zh-CN" altLang="en-US" sz="5400" b="1">
                <a:solidFill>
                  <a:schemeClr val="bg1"/>
                </a:solidFill>
              </a:rPr>
              <a:t>对象</a:t>
            </a:r>
            <a:endParaRPr lang="zh-CN" altLang="en-US" sz="5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/>
              <a:t>字面量和</a:t>
            </a:r>
            <a:r>
              <a:rPr lang="en-US" altLang="zh-CN"/>
              <a:t>json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8601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引入</a:t>
            </a:r>
            <a:endParaRPr lang="zh-CN" altLang="en-US"/>
          </a:p>
        </p:txBody>
      </p:sp>
      <p:sp>
        <p:nvSpPr>
          <p:cNvPr id="8601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前面我们学习了</a:t>
            </a:r>
            <a:r>
              <a:rPr lang="en-US" altLang="zh-CN"/>
              <a:t>json</a:t>
            </a:r>
            <a:r>
              <a:rPr lang="zh-CN" altLang="en-US"/>
              <a:t>对象，其又称之为对象的字面量形式</a:t>
            </a:r>
            <a:endParaRPr lang="zh-CN" altLang="en-US"/>
          </a:p>
          <a:p>
            <a:pPr lvl="0" eaLnBrk="1" hangingPunct="1"/>
            <a:endParaRPr lang="zh-CN" altLang="en-US"/>
          </a:p>
          <a:p>
            <a:pPr lvl="0" eaLnBrk="1" hangingPunct="1"/>
            <a:r>
              <a:rPr lang="zh-CN" altLang="en-US"/>
              <a:t>他是面向对象的一种简化写法，是对象的一个实例，所以我们前面使用</a:t>
            </a:r>
            <a:r>
              <a:rPr lang="en-US" altLang="zh-CN"/>
              <a:t>json</a:t>
            </a:r>
            <a:r>
              <a:rPr lang="zh-CN" altLang="en-US"/>
              <a:t>字面量的时候无需实例化了。</a:t>
            </a:r>
            <a:endParaRPr lang="zh-CN" altLang="en-US"/>
          </a:p>
          <a:p>
            <a:pPr lvl="0" eaLnBrk="1" hangingPunct="1"/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1" name="标题 89089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1143000"/>
          </a:xfrm>
        </p:spPr>
        <p:txBody>
          <a:bodyPr anchor="ctr"/>
          <a:p>
            <a:r>
              <a:rPr lang="en-US" altLang="zh-CN"/>
              <a:t>JSON</a:t>
            </a:r>
            <a:r>
              <a:rPr lang="zh-CN" altLang="en-US"/>
              <a:t>对象定义</a:t>
            </a:r>
            <a:endParaRPr lang="zh-CN" altLang="en-US"/>
          </a:p>
        </p:txBody>
      </p:sp>
      <p:sp>
        <p:nvSpPr>
          <p:cNvPr id="87042" name="文本占位符 89090"/>
          <p:cNvSpPr>
            <a:spLocks noGrp="1"/>
          </p:cNvSpPr>
          <p:nvPr>
            <p:ph idx="1"/>
          </p:nvPr>
        </p:nvSpPr>
        <p:spPr>
          <a:xfrm>
            <a:off x="179388" y="1628775"/>
            <a:ext cx="8794750" cy="4527550"/>
          </a:xfrm>
        </p:spPr>
        <p:txBody>
          <a:bodyPr anchor="t"/>
          <a:p>
            <a:r>
              <a:rPr lang="en-US" altLang="zh-CN"/>
              <a:t>JSON</a:t>
            </a:r>
            <a:r>
              <a:rPr lang="zh-CN" altLang="en-US"/>
              <a:t>全称为</a:t>
            </a:r>
            <a:r>
              <a:rPr lang="en-US" altLang="zh-CN"/>
              <a:t>JavaScript</a:t>
            </a:r>
            <a:r>
              <a:rPr lang="zh-CN" altLang="en-US"/>
              <a:t>对象简单表示法</a:t>
            </a:r>
            <a:r>
              <a:rPr lang="en-US" altLang="zh-CN"/>
              <a:t>(JavaScript Object Notation)</a:t>
            </a:r>
            <a:endParaRPr lang="en-US" altLang="zh-CN"/>
          </a:p>
          <a:p>
            <a:r>
              <a:rPr lang="zh-CN" altLang="en-US"/>
              <a:t>即通过字面量来表示一个对象，</a:t>
            </a:r>
            <a:endParaRPr lang="zh-CN" altLang="en-US"/>
          </a:p>
          <a:p>
            <a:r>
              <a:rPr lang="zh-CN" altLang="en-US"/>
              <a:t>从简单到复杂均可使用此方式。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去中关村买电脑</a:t>
            </a:r>
            <a:endParaRPr lang="zh-CN" altLang="en-US"/>
          </a:p>
        </p:txBody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180975" y="1600200"/>
            <a:ext cx="8928100" cy="4525963"/>
          </a:xfrm>
        </p:spPr>
        <p:txBody>
          <a:bodyPr wrap="square" anchor="t"/>
          <a:p>
            <a:pPr lvl="0" eaLnBrk="1" hangingPunct="1"/>
            <a:r>
              <a:rPr lang="zh-CN" altLang="en-US" sz="2800" dirty="0"/>
              <a:t>方案1：我查找要买的电脑型号、配置、价钱</a:t>
            </a:r>
            <a:endParaRPr lang="zh-CN" altLang="en-US" sz="2800" dirty="0"/>
          </a:p>
          <a:p>
            <a:pPr lvl="1" indent="-285750" eaLnBrk="1" hangingPunct="1"/>
            <a:r>
              <a:rPr lang="zh-CN" altLang="en-US" sz="2100" dirty="0"/>
              <a:t>取钱</a:t>
            </a:r>
            <a:endParaRPr lang="zh-CN" altLang="en-US" sz="2100" dirty="0"/>
          </a:p>
          <a:p>
            <a:pPr lvl="1" indent="-285750" eaLnBrk="1" hangingPunct="1"/>
            <a:r>
              <a:rPr lang="zh-CN" altLang="en-US" sz="2100" dirty="0"/>
              <a:t>坐地铁到中关村</a:t>
            </a:r>
            <a:endParaRPr lang="zh-CN" altLang="en-US" sz="2100" dirty="0"/>
          </a:p>
          <a:p>
            <a:pPr lvl="1" indent="-285750" eaLnBrk="1" hangingPunct="1"/>
            <a:r>
              <a:rPr lang="zh-CN" altLang="en-US" sz="2100" dirty="0"/>
              <a:t>跟店主讨价还价</a:t>
            </a:r>
            <a:endParaRPr lang="zh-CN" altLang="en-US" sz="2100" dirty="0"/>
          </a:p>
          <a:p>
            <a:pPr lvl="1" indent="-285750" eaLnBrk="1" hangingPunct="1"/>
            <a:r>
              <a:rPr lang="zh-CN" altLang="en-US" sz="2100" dirty="0"/>
              <a:t>被骗</a:t>
            </a:r>
            <a:endParaRPr lang="zh-CN" altLang="en-US" sz="2100" dirty="0"/>
          </a:p>
          <a:p>
            <a:pPr lvl="0" eaLnBrk="1" hangingPunct="1"/>
            <a:endParaRPr lang="zh-CN" altLang="en-US" sz="2800" dirty="0"/>
          </a:p>
          <a:p>
            <a:pPr lvl="0" eaLnBrk="1" hangingPunct="1"/>
            <a:r>
              <a:rPr lang="zh-CN" altLang="en-US" sz="2800" dirty="0"/>
              <a:t>方案2：让熟悉行情的吕超（对象）替我去买</a:t>
            </a:r>
            <a:endParaRPr lang="zh-CN" altLang="en-US" sz="2800" dirty="0"/>
          </a:p>
          <a:p>
            <a:pPr lvl="0" eaLnBrk="1" hangingPunct="1"/>
            <a:r>
              <a:rPr lang="zh-CN" altLang="en-US" sz="2800" dirty="0"/>
              <a:t>选择方案2的话就可以节省我的时间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5" name="标题 1"/>
          <p:cNvSpPr>
            <a:spLocks noGrp="1"/>
          </p:cNvSpPr>
          <p:nvPr>
            <p:ph type="ctrTitle"/>
          </p:nvPr>
        </p:nvSpPr>
        <p:spPr>
          <a:xfrm>
            <a:off x="-179387" y="400050"/>
            <a:ext cx="10583862" cy="796925"/>
          </a:xfrm>
        </p:spPr>
        <p:txBody>
          <a:bodyPr anchor="ctr"/>
          <a:p>
            <a:r>
              <a:rPr lang="zh-CN" altLang="en-US" sz="3600" dirty="0"/>
              <a:t>字面量创建的对象和</a:t>
            </a:r>
            <a:r>
              <a:rPr lang="en-US" altLang="x-none" sz="3600" dirty="0"/>
              <a:t>json</a:t>
            </a:r>
            <a:r>
              <a:rPr lang="zh-CN" altLang="en-US" sz="3600" dirty="0"/>
              <a:t>对象区别</a:t>
            </a:r>
            <a:endParaRPr lang="zh-CN" altLang="en-US" sz="3600" dirty="0"/>
          </a:p>
        </p:txBody>
      </p:sp>
      <p:sp>
        <p:nvSpPr>
          <p:cNvPr id="88066" name="内容占位符 2"/>
          <p:cNvSpPr>
            <a:spLocks noGrp="1"/>
          </p:cNvSpPr>
          <p:nvPr>
            <p:ph type="subTitle" idx="1"/>
          </p:nvPr>
        </p:nvSpPr>
        <p:spPr>
          <a:xfrm>
            <a:off x="250825" y="1196975"/>
            <a:ext cx="3889375" cy="5262563"/>
          </a:xfrm>
          <a:solidFill>
            <a:srgbClr val="D8D8D8"/>
          </a:solidFill>
        </p:spPr>
        <p:txBody>
          <a:bodyPr anchor="t"/>
          <a:p>
            <a:pPr>
              <a:buNone/>
            </a:pPr>
            <a:r>
              <a:rPr lang="en-US" altLang="x-none" sz="2800" dirty="0">
                <a:solidFill>
                  <a:srgbClr val="FF0000"/>
                </a:solidFill>
              </a:rPr>
              <a:t>js</a:t>
            </a:r>
            <a:r>
              <a:rPr lang="zh-CN" altLang="en-US" sz="2800" dirty="0">
                <a:solidFill>
                  <a:srgbClr val="FF0000"/>
                </a:solidFill>
              </a:rPr>
              <a:t>对象的字面量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algn="l">
              <a:buNone/>
            </a:pPr>
            <a:r>
              <a:rPr lang="en-US" altLang="x-none" sz="2000" dirty="0"/>
              <a:t>var objectLiteral = {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</a:t>
            </a:r>
            <a:r>
              <a:rPr lang="en-US" altLang="x-none" sz="2000" b="1" dirty="0">
                <a:solidFill>
                  <a:srgbClr val="FF0000"/>
                </a:solidFill>
              </a:rPr>
              <a:t>name</a:t>
            </a:r>
            <a:r>
              <a:rPr lang="en-US" altLang="x-none" sz="2000" dirty="0"/>
              <a:t>: "Objector.L",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age: "24",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special: "JavaScript",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sayName: function() {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  return this.name;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  }</a:t>
            </a:r>
            <a:endParaRPr lang="zh-CN" altLang="en-US" sz="2000" dirty="0"/>
          </a:p>
          <a:p>
            <a:pPr algn="l">
              <a:buNone/>
            </a:pPr>
            <a:r>
              <a:rPr lang="en-US" altLang="x-none" sz="2000" dirty="0"/>
              <a:t>};</a:t>
            </a:r>
            <a:endParaRPr lang="zh-CN" altLang="en-US" sz="2000" dirty="0"/>
          </a:p>
        </p:txBody>
      </p:sp>
      <p:sp>
        <p:nvSpPr>
          <p:cNvPr id="88067" name="矩形 3"/>
          <p:cNvSpPr/>
          <p:nvPr/>
        </p:nvSpPr>
        <p:spPr>
          <a:xfrm>
            <a:off x="4356100" y="1196975"/>
            <a:ext cx="4572000" cy="5262563"/>
          </a:xfrm>
          <a:prstGeom prst="rect">
            <a:avLst/>
          </a:prstGeom>
          <a:solidFill>
            <a:srgbClr val="D8D8D8"/>
          </a:solidFill>
          <a:ln w="9525">
            <a:noFill/>
            <a:miter/>
          </a:ln>
        </p:spPr>
        <p:txBody>
          <a:bodyPr anchor="t">
            <a:spAutoFit/>
          </a:bodyPr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en-US" altLang="x-none" sz="2400" dirty="0">
                <a:solidFill>
                  <a:srgbClr val="FF0000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Json</a:t>
            </a:r>
            <a:r>
              <a:rPr lang="zh-CN" altLang="en-US" sz="2400" dirty="0">
                <a:solidFill>
                  <a:srgbClr val="FF0000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对象</a:t>
            </a:r>
            <a:endParaRPr lang="en-US" altLang="x-none" sz="2400" dirty="0">
              <a:solidFill>
                <a:srgbClr val="FF0000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var jsonFormat = {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</a:t>
            </a:r>
            <a:r>
              <a:rPr lang="zh-CN" altLang="en-US" sz="2000" dirty="0">
                <a:solidFill>
                  <a:srgbClr val="FF0000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"summary"</a:t>
            </a: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: "Blogs",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"blogrolls": [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{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   "title": "Explore JavaScript",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   "link": "http://example.com/"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},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{ 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   "title": "Explore JavaScript",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   "link": "http://example.com/"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  }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  ]</a:t>
            </a:r>
            <a:endParaRPr lang="zh-CN" altLang="en-US" sz="2000" dirty="0">
              <a:solidFill>
                <a:srgbClr val="386698"/>
              </a:solidFill>
              <a:latin typeface="Calibri" pitchFamily="34" charset="0"/>
              <a:ea typeface="宋体" charset="-122"/>
              <a:sym typeface="Calibri" pitchFamily="34" charset="0"/>
            </a:endParaRPr>
          </a:p>
          <a:p>
            <a:pPr marL="342900" lvl="0" indent="-342900" eaLnBrk="0" hangingPunct="0">
              <a:spcBef>
                <a:spcPct val="20000"/>
              </a:spcBef>
              <a:buChar char="•"/>
            </a:pPr>
            <a:r>
              <a:rPr lang="zh-CN" altLang="en-US" sz="2000" dirty="0">
                <a:solidFill>
                  <a:srgbClr val="386698"/>
                </a:solidFill>
                <a:latin typeface="Calibri" pitchFamily="34" charset="0"/>
                <a:ea typeface="宋体" charset="-122"/>
                <a:sym typeface="Calibri" pitchFamily="34" charset="0"/>
              </a:rPr>
              <a:t>};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标题 1"/>
          <p:cNvSpPr>
            <a:spLocks noGrp="1"/>
          </p:cNvSpPr>
          <p:nvPr>
            <p:ph type="ctr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p>
            <a:r>
              <a:rPr lang="zh-CN" altLang="en-US" sz="4400" dirty="0"/>
              <a:t>二者区别的理论知识</a:t>
            </a:r>
            <a:endParaRPr lang="zh-CN" altLang="en-US" sz="4400" dirty="0"/>
          </a:p>
        </p:txBody>
      </p:sp>
      <p:sp>
        <p:nvSpPr>
          <p:cNvPr id="89090" name="内容占位符 2"/>
          <p:cNvSpPr>
            <a:spLocks noGrp="1"/>
          </p:cNvSpPr>
          <p:nvPr>
            <p:ph type="subTitle" idx="1"/>
          </p:nvPr>
        </p:nvSpPr>
        <p:spPr>
          <a:xfrm>
            <a:off x="0" y="1557338"/>
            <a:ext cx="9037638" cy="2447925"/>
          </a:xfrm>
        </p:spPr>
        <p:txBody>
          <a:bodyPr anchor="t"/>
          <a:p>
            <a:pPr algn="l">
              <a:buNone/>
            </a:pPr>
            <a:r>
              <a:rPr lang="en-US" altLang="x-none" sz="2400" dirty="0"/>
              <a:t>Json</a:t>
            </a:r>
            <a:r>
              <a:rPr lang="zh-CN" altLang="en-US" sz="2400" dirty="0"/>
              <a:t>虽然语法规则要求加个</a:t>
            </a:r>
            <a:r>
              <a:rPr lang="en-US" altLang="x-none" sz="2400" dirty="0"/>
              <a:t>””</a:t>
            </a:r>
            <a:r>
              <a:rPr lang="zh-CN" altLang="en-US" sz="2400" dirty="0"/>
              <a:t>，但是其实不加也是正确的。</a:t>
            </a:r>
            <a:endParaRPr lang="zh-CN" altLang="en-US" sz="2400" dirty="0"/>
          </a:p>
          <a:p>
            <a:pPr algn="l">
              <a:buNone/>
            </a:pPr>
            <a:endParaRPr lang="zh-CN" altLang="en-US" sz="2800" dirty="0"/>
          </a:p>
          <a:p>
            <a:pPr algn="l">
              <a:buNone/>
            </a:pPr>
            <a:r>
              <a:rPr lang="zh-CN" altLang="en-US" sz="2400" dirty="0"/>
              <a:t>由于js语法不是很严谨，以后我们不用过于纠结这些小细节</a:t>
            </a:r>
            <a:endParaRPr lang="zh-CN" altLang="en-US" sz="2400" dirty="0"/>
          </a:p>
          <a:p>
            <a:pPr algn="l">
              <a:buNone/>
            </a:pPr>
            <a:r>
              <a:rPr lang="zh-CN" altLang="en-US" sz="2400" dirty="0"/>
              <a:t>以后统一将json对象，json字面量，对象的字面量形式看成是一回事</a:t>
            </a:r>
            <a:endParaRPr lang="zh-CN" altLang="en-US" sz="2400" dirty="0"/>
          </a:p>
          <a:p>
            <a:pPr algn="l">
              <a:buNone/>
            </a:pPr>
            <a:endParaRPr lang="zh-CN" altLang="en-US" sz="20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3" name="标题 9216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/>
              <a:t>JSON</a:t>
            </a:r>
            <a:r>
              <a:rPr lang="zh-CN" altLang="en-US"/>
              <a:t>字面量的好处</a:t>
            </a:r>
            <a:endParaRPr lang="zh-CN" altLang="en-US"/>
          </a:p>
        </p:txBody>
      </p:sp>
      <p:sp>
        <p:nvSpPr>
          <p:cNvPr id="90114" name="文本占位符 9216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可以减少中间变量，使代码的结构更加清晰，也更加直观。</a:t>
            </a:r>
            <a:endParaRPr lang="zh-CN" altLang="en-US"/>
          </a:p>
          <a:p>
            <a:r>
              <a:rPr lang="zh-CN" altLang="en-US"/>
              <a:t>而不必通过类来进行实例化，大大的提高了编码的效率。</a:t>
            </a:r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/>
              <a:t>使用</a:t>
            </a:r>
            <a:r>
              <a:rPr lang="zh-CN" altLang="en-US"/>
              <a:t>字面量形式改造案例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113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9113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en-US"/>
              <a:t>定义产品对象</a:t>
            </a:r>
            <a:endParaRPr lang="zh-CN" altLang="en-US"/>
          </a:p>
        </p:txBody>
      </p:sp>
      <p:sp>
        <p:nvSpPr>
          <p:cNvPr id="9113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</a:p>
        </p:txBody>
      </p:sp>
      <p:pic>
        <p:nvPicPr>
          <p:cNvPr id="91140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2775" y="1485900"/>
            <a:ext cx="7848600" cy="4775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9216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en-US"/>
              <a:t>形式定义购物车对象</a:t>
            </a:r>
            <a:endParaRPr lang="zh-CN" altLang="en-US"/>
          </a:p>
        </p:txBody>
      </p:sp>
      <p:sp>
        <p:nvSpPr>
          <p:cNvPr id="9216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</a:p>
        </p:txBody>
      </p:sp>
      <p:pic>
        <p:nvPicPr>
          <p:cNvPr id="9216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4213" y="1701800"/>
            <a:ext cx="6753225" cy="172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9318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完善整个功能</a:t>
            </a:r>
            <a:endParaRPr lang="zh-CN" alt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00020" y="1844675"/>
            <a:ext cx="5248275" cy="422846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/>
              <a:t>总结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原型对象和字面量的关系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字面量其实就是原型对象的一个实例。。。</a:t>
            </a:r>
            <a:endParaRPr lang="zh-CN" altLang="en-US"/>
          </a:p>
          <a:p>
            <a:r>
              <a:rPr lang="zh-CN" altLang="en-US"/>
              <a:t>我们在使用对象的字面量形式（</a:t>
            </a:r>
            <a:r>
              <a:rPr lang="en-US" altLang="zh-CN"/>
              <a:t>json</a:t>
            </a:r>
            <a:r>
              <a:rPr lang="zh-CN" altLang="en-US"/>
              <a:t>）的时候不需要再实例化。</a:t>
            </a:r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0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94210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en-US" altLang="zh-CN" sz="5400" b="1">
                <a:solidFill>
                  <a:srgbClr val="0070C0"/>
                </a:solidFill>
              </a:rPr>
              <a:t>json</a:t>
            </a:r>
            <a:r>
              <a:rPr lang="zh-CN" altLang="en-US" sz="5400" b="1">
                <a:solidFill>
                  <a:srgbClr val="0070C0"/>
                </a:solidFill>
              </a:rPr>
              <a:t>协议和</a:t>
            </a:r>
            <a:r>
              <a:rPr lang="en-US" altLang="zh-CN" sz="5400" b="1">
                <a:solidFill>
                  <a:srgbClr val="0070C0"/>
                </a:solidFill>
              </a:rPr>
              <a:t>json</a:t>
            </a:r>
            <a:r>
              <a:rPr lang="zh-CN" altLang="en-US" sz="5400" b="1">
                <a:solidFill>
                  <a:srgbClr val="0070C0"/>
                </a:solidFill>
              </a:rPr>
              <a:t>对象</a:t>
            </a:r>
            <a:endParaRPr lang="zh-CN" altLang="en-US" sz="5400" b="1">
              <a:solidFill>
                <a:srgbClr val="0070C0"/>
              </a:solidFill>
            </a:endParaRPr>
          </a:p>
        </p:txBody>
      </p:sp>
      <p:sp>
        <p:nvSpPr>
          <p:cNvPr id="94211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800"/>
              <a:t>教学目标：</a:t>
            </a:r>
            <a:endParaRPr lang="zh-CN" altLang="en-US" sz="2800"/>
          </a:p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800"/>
              <a:t>比较</a:t>
            </a:r>
            <a:r>
              <a:rPr lang="en-US" altLang="zh-CN" sz="2800"/>
              <a:t>json</a:t>
            </a:r>
            <a:r>
              <a:rPr lang="zh-CN" altLang="en-US" sz="2800"/>
              <a:t>字面量对象和</a:t>
            </a:r>
            <a:r>
              <a:rPr lang="en-US" altLang="zh-CN" sz="2800"/>
              <a:t>json</a:t>
            </a:r>
            <a:r>
              <a:rPr lang="zh-CN" altLang="en-US" sz="2800"/>
              <a:t>协议</a:t>
            </a:r>
            <a:endParaRPr lang="zh-CN" altLang="en-US" sz="2800"/>
          </a:p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800"/>
              <a:t>了解数据是如何传输的</a:t>
            </a:r>
            <a:endParaRPr lang="zh-CN" altLang="en-US" sz="2800"/>
          </a:p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800"/>
              <a:t>了解序列化和反序列化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536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点根烟</a:t>
            </a:r>
            <a:endParaRPr lang="zh-CN" altLang="en-US"/>
          </a:p>
        </p:txBody>
      </p:sp>
      <p:sp>
        <p:nvSpPr>
          <p:cNvPr id="1536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点根烟：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钻木取火（麻烦）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使用打火机(只需要知道如何使用打火机就可以了，无须知道打火机如何制造的)</a:t>
            </a:r>
            <a:endParaRPr lang="zh-CN" altLang="en-US" dirty="0"/>
          </a:p>
        </p:txBody>
      </p:sp>
      <p:sp>
        <p:nvSpPr>
          <p:cNvPr id="15364" name="Text Box 4"/>
          <p:cNvSpPr txBox="1"/>
          <p:nvPr/>
        </p:nvSpPr>
        <p:spPr>
          <a:xfrm>
            <a:off x="4416425" y="3246438"/>
            <a:ext cx="31115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p>
            <a:pPr lvl="0" eaLnBrk="1" hangingPunct="1"/>
            <a:endParaRPr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5365" name="Text Box 5"/>
          <p:cNvSpPr txBox="1"/>
          <p:nvPr/>
        </p:nvSpPr>
        <p:spPr>
          <a:xfrm>
            <a:off x="4416425" y="3246438"/>
            <a:ext cx="31115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anchor="t">
            <a:spAutoFit/>
          </a:bodyPr>
          <a:p>
            <a:pPr lvl="0" eaLnBrk="1" hangingPunct="1"/>
            <a:endParaRPr>
              <a:latin typeface="Arial" charset="0"/>
              <a:ea typeface="宋体" charset="-122"/>
              <a:sym typeface="Calibri" pitchFamily="34" charset="0"/>
            </a:endParaRPr>
          </a:p>
        </p:txBody>
      </p:sp>
      <p:pic>
        <p:nvPicPr>
          <p:cNvPr id="1536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56325" y="3644900"/>
            <a:ext cx="2476500" cy="28352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36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0113" y="4076700"/>
            <a:ext cx="2913062" cy="22574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标题 9728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面试题</a:t>
            </a:r>
            <a:endParaRPr lang="zh-CN" altLang="en-US" dirty="0"/>
          </a:p>
        </p:txBody>
      </p:sp>
      <p:sp>
        <p:nvSpPr>
          <p:cNvPr id="95234" name="文本占位符 9728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 dirty="0"/>
              <a:t>什么是json协议</a:t>
            </a:r>
            <a:endParaRPr lang="zh-CN" altLang="en-US" dirty="0"/>
          </a:p>
          <a:p>
            <a:r>
              <a:rPr lang="zh-CN" altLang="en-US" dirty="0"/>
              <a:t>json和json对象的区别</a:t>
            </a:r>
            <a:endParaRPr lang="zh-CN" altLang="en-US" dirty="0"/>
          </a:p>
          <a:p>
            <a:r>
              <a:rPr lang="zh-CN" altLang="en-US" dirty="0"/>
              <a:t>xml协议和json协议的优缺点比较</a:t>
            </a:r>
            <a:endParaRPr lang="zh-CN" altLang="en-US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5" name="标题 1054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什么是协议</a:t>
            </a:r>
            <a:endParaRPr lang="zh-CN" altLang="en-US"/>
          </a:p>
        </p:txBody>
      </p:sp>
      <p:sp>
        <p:nvSpPr>
          <p:cNvPr id="103426" name="文本占位符 105474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en-US" altLang="zh-CN"/>
              <a:t>USB</a:t>
            </a:r>
            <a:r>
              <a:rPr lang="zh-CN" altLang="en-US"/>
              <a:t>接口是一个协议，只要大家按照这个协议生产</a:t>
            </a:r>
            <a:r>
              <a:rPr lang="en-US" altLang="zh-CN"/>
              <a:t>USB</a:t>
            </a:r>
            <a:r>
              <a:rPr lang="zh-CN" altLang="en-US"/>
              <a:t>优盘，鼠标，键盘，就可以被电脑识别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同样的，</a:t>
            </a:r>
            <a:r>
              <a:rPr lang="en-US" altLang="zh-CN"/>
              <a:t>json</a:t>
            </a:r>
            <a:r>
              <a:rPr lang="zh-CN" altLang="en-US"/>
              <a:t>是一个协议，只要我们将数据转换成这个格式，就能实现传输，至于如何传输的，这属于网络学科的范畴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7" name="标题 9830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/>
              <a:t>json</a:t>
            </a:r>
            <a:r>
              <a:rPr lang="zh-CN" altLang="en-US"/>
              <a:t>协议</a:t>
            </a:r>
            <a:endParaRPr lang="zh-CN" altLang="en-US"/>
          </a:p>
        </p:txBody>
      </p:sp>
      <p:sp>
        <p:nvSpPr>
          <p:cNvPr id="96258" name="文本占位符 98306"/>
          <p:cNvSpPr>
            <a:spLocks noGrp="1"/>
          </p:cNvSpPr>
          <p:nvPr>
            <p:ph idx="1"/>
          </p:nvPr>
        </p:nvSpPr>
        <p:spPr/>
        <p:txBody>
          <a:bodyPr anchor="t"/>
          <a:p>
            <a:pPr>
              <a:lnSpc>
                <a:spcPct val="80000"/>
              </a:lnSpc>
            </a:pPr>
            <a:r>
              <a:rPr lang="zh-CN" altLang="en-US"/>
              <a:t>我们在</a:t>
            </a:r>
            <a:r>
              <a:rPr lang="en-US" altLang="zh-CN"/>
              <a:t>ajax</a:t>
            </a:r>
            <a:r>
              <a:rPr lang="zh-CN" altLang="en-US"/>
              <a:t>知道，后台返回给我们的是</a:t>
            </a:r>
            <a:r>
              <a:rPr lang="en-US" altLang="zh-CN"/>
              <a:t>json</a:t>
            </a:r>
            <a:r>
              <a:rPr lang="zh-CN" altLang="en-US"/>
              <a:t>字符串。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zh-CN" altLang="en-US"/>
              <a:t>这个</a:t>
            </a:r>
            <a:r>
              <a:rPr lang="en-US" altLang="zh-CN"/>
              <a:t>json</a:t>
            </a:r>
            <a:r>
              <a:rPr lang="zh-CN" altLang="en-US"/>
              <a:t>协议和</a:t>
            </a:r>
            <a:r>
              <a:rPr lang="en-US" altLang="zh-CN"/>
              <a:t>json</a:t>
            </a:r>
            <a:r>
              <a:rPr lang="zh-CN" altLang="en-US"/>
              <a:t>对象是什么关系呢？</a:t>
            </a:r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1" name="标题 9932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比较</a:t>
            </a:r>
            <a:endParaRPr lang="zh-CN" altLang="en-US"/>
          </a:p>
        </p:txBody>
      </p:sp>
      <p:sp>
        <p:nvSpPr>
          <p:cNvPr id="97282" name="文本占位符 99330"/>
          <p:cNvSpPr>
            <a:spLocks noGrp="1"/>
          </p:cNvSpPr>
          <p:nvPr>
            <p:ph idx="1"/>
          </p:nvPr>
        </p:nvSpPr>
        <p:spPr/>
        <p:txBody>
          <a:bodyPr anchor="t"/>
          <a:p>
            <a:pPr>
              <a:lnSpc>
                <a:spcPct val="80000"/>
              </a:lnSpc>
            </a:pPr>
            <a:r>
              <a:rPr lang="en-US" altLang="zh-CN"/>
              <a:t>JSON</a:t>
            </a:r>
            <a:r>
              <a:rPr lang="zh-CN" altLang="en-US"/>
              <a:t>协议事实上已经作为一种前端与服务器端的数据交换格式，是一种国际标准。他不是语言，他只是一个规范，按照这种规范写法就能实现数据传递。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 altLang="zh-CN"/>
              <a:t>HTML</a:t>
            </a:r>
            <a:r>
              <a:rPr lang="zh-CN" altLang="en-US"/>
              <a:t>语言 </a:t>
            </a:r>
            <a:r>
              <a:rPr lang="en-US" altLang="zh-CN"/>
              <a:t>-- </a:t>
            </a:r>
            <a:r>
              <a:rPr lang="zh-CN" altLang="en-US"/>
              <a:t>协议</a:t>
            </a:r>
            <a:endParaRPr lang="zh-CN" altLang="en-US"/>
          </a:p>
          <a:p>
            <a:pPr>
              <a:lnSpc>
                <a:spcPct val="80000"/>
              </a:lnSpc>
            </a:pPr>
            <a:r>
              <a:rPr lang="en-US" altLang="zh-CN"/>
              <a:t>json</a:t>
            </a:r>
            <a:r>
              <a:rPr lang="zh-CN" altLang="en-US"/>
              <a:t>协议：</a:t>
            </a:r>
            <a:r>
              <a:rPr lang="en-US" altLang="zh-CN"/>
              <a:t>{"name":"</a:t>
            </a:r>
            <a:r>
              <a:rPr lang="zh-CN" altLang="zh-CN"/>
              <a:t>传智播客</a:t>
            </a:r>
            <a:r>
              <a:rPr lang="en-US" altLang="zh-CN"/>
              <a:t>"}</a:t>
            </a:r>
            <a:endParaRPr lang="en-US" altLang="zh-CN"/>
          </a:p>
          <a:p>
            <a:pPr>
              <a:lnSpc>
                <a:spcPct val="80000"/>
              </a:lnSpc>
            </a:pPr>
            <a:r>
              <a:rPr lang="en-US" altLang="zh-CN"/>
              <a:t>{name</a:t>
            </a:r>
            <a:r>
              <a:rPr lang="zh-CN" altLang="en-US"/>
              <a:t>：</a:t>
            </a:r>
            <a:r>
              <a:rPr lang="en-US" altLang="zh-CN"/>
              <a:t>“</a:t>
            </a:r>
            <a:r>
              <a:rPr lang="zh-CN" altLang="zh-CN">
                <a:sym typeface="+mn-ea"/>
              </a:rPr>
              <a:t>传智播客</a:t>
            </a:r>
            <a:r>
              <a:rPr lang="en-US" altLang="zh-CN"/>
              <a:t>”}</a:t>
            </a:r>
            <a:endParaRPr lang="en-US" altLang="zh-CN"/>
          </a:p>
          <a:p>
            <a:pPr>
              <a:lnSpc>
                <a:spcPct val="80000"/>
              </a:lnSpc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标题 10035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复习</a:t>
            </a:r>
            <a:r>
              <a:rPr lang="en-US" altLang="zh-CN"/>
              <a:t>ajax</a:t>
            </a:r>
            <a:r>
              <a:rPr lang="zh-CN" altLang="en-US"/>
              <a:t>于</a:t>
            </a:r>
            <a:r>
              <a:rPr lang="en-US" altLang="zh-CN"/>
              <a:t>json</a:t>
            </a:r>
            <a:r>
              <a:rPr lang="zh-CN" altLang="en-US"/>
              <a:t>字符串</a:t>
            </a:r>
            <a:endParaRPr lang="zh-CN" altLang="en-US"/>
          </a:p>
        </p:txBody>
      </p:sp>
      <p:sp>
        <p:nvSpPr>
          <p:cNvPr id="98306" name="文本占位符 100354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en-US" altLang="zh-CN"/>
              <a:t>ajax</a:t>
            </a:r>
            <a:r>
              <a:rPr lang="zh-CN" altLang="en-US"/>
              <a:t>，后台一般传递给我们的数据格式是</a:t>
            </a:r>
            <a:r>
              <a:rPr lang="en-US" altLang="zh-CN"/>
              <a:t>json</a:t>
            </a:r>
            <a:r>
              <a:rPr lang="zh-CN" altLang="en-US"/>
              <a:t>字符串，我们拿到数据之后，将其转化成</a:t>
            </a:r>
            <a:r>
              <a:rPr lang="en-US" altLang="zh-CN"/>
              <a:t>json</a:t>
            </a:r>
            <a:r>
              <a:rPr lang="zh-CN" altLang="en-US"/>
              <a:t>对象，再做其他处理</a:t>
            </a:r>
            <a:endParaRPr lang="zh-CN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标题 1"/>
          <p:cNvSpPr>
            <a:spLocks noGrp="1"/>
          </p:cNvSpPr>
          <p:nvPr>
            <p:ph type="ctrTitle"/>
          </p:nvPr>
        </p:nvSpPr>
        <p:spPr>
          <a:xfrm>
            <a:off x="250825" y="549275"/>
            <a:ext cx="8893175" cy="796925"/>
          </a:xfrm>
        </p:spPr>
        <p:txBody>
          <a:bodyPr anchor="ctr"/>
          <a:p>
            <a:r>
              <a:rPr lang="zh-CN" altLang="en-US" sz="4400" dirty="0"/>
              <a:t>将</a:t>
            </a:r>
            <a:r>
              <a:rPr lang="en-US" altLang="x-none" sz="4400" dirty="0"/>
              <a:t>json</a:t>
            </a:r>
            <a:r>
              <a:rPr lang="zh-CN" altLang="en-US" sz="4400" dirty="0"/>
              <a:t>对象转化成</a:t>
            </a:r>
            <a:r>
              <a:rPr lang="en-US" altLang="x-none" sz="4400" dirty="0"/>
              <a:t>json</a:t>
            </a:r>
            <a:r>
              <a:rPr lang="zh-CN" altLang="en-US" sz="4400" dirty="0"/>
              <a:t>字符串</a:t>
            </a:r>
            <a:endParaRPr lang="zh-CN" altLang="en-US" sz="4400" dirty="0"/>
          </a:p>
        </p:txBody>
      </p:sp>
      <p:sp>
        <p:nvSpPr>
          <p:cNvPr id="99330" name="内容占位符 2"/>
          <p:cNvSpPr>
            <a:spLocks noGrp="1"/>
          </p:cNvSpPr>
          <p:nvPr>
            <p:ph type="subTitle" idx="1"/>
          </p:nvPr>
        </p:nvSpPr>
        <p:spPr>
          <a:xfrm>
            <a:off x="457200" y="1600200"/>
            <a:ext cx="8229600" cy="4525963"/>
          </a:xfrm>
        </p:spPr>
        <p:txBody>
          <a:bodyPr anchor="t"/>
          <a:p>
            <a:pPr algn="l">
              <a:lnSpc>
                <a:spcPct val="80000"/>
              </a:lnSpc>
              <a:buNone/>
            </a:pPr>
            <a:r>
              <a:rPr lang="en-US" altLang="x-none" sz="3200" dirty="0"/>
              <a:t>var a={"name":"tom","sex":"</a:t>
            </a:r>
            <a:r>
              <a:rPr lang="zh-CN" altLang="en-US" sz="3200" dirty="0"/>
              <a:t>男</a:t>
            </a:r>
            <a:r>
              <a:rPr lang="en-US" altLang="x-none" sz="3200" dirty="0"/>
              <a:t>","age":"24"};</a:t>
            </a:r>
            <a:endParaRPr lang="zh-CN" altLang="en-US" sz="3200" dirty="0"/>
          </a:p>
          <a:p>
            <a:pPr algn="l">
              <a:lnSpc>
                <a:spcPct val="80000"/>
              </a:lnSpc>
              <a:buNone/>
            </a:pPr>
            <a:r>
              <a:rPr lang="en-US" altLang="x-none" sz="3200" dirty="0"/>
              <a:t>var b='{"name":"Mike","sex":"</a:t>
            </a:r>
            <a:r>
              <a:rPr lang="zh-CN" altLang="en-US" sz="3200" dirty="0"/>
              <a:t>女</a:t>
            </a:r>
            <a:r>
              <a:rPr lang="en-US" altLang="x-none" sz="3200" dirty="0"/>
              <a:t>","age":"29"}';</a:t>
            </a:r>
            <a:endParaRPr lang="zh-CN" altLang="en-US" sz="3200" dirty="0"/>
          </a:p>
          <a:p>
            <a:pPr algn="l">
              <a:lnSpc>
                <a:spcPct val="80000"/>
              </a:lnSpc>
              <a:buNone/>
            </a:pPr>
            <a:endParaRPr lang="zh-CN" altLang="en-US" sz="3200" dirty="0"/>
          </a:p>
          <a:p>
            <a:pPr algn="l">
              <a:lnSpc>
                <a:spcPct val="80000"/>
              </a:lnSpc>
              <a:buNone/>
            </a:pPr>
            <a:r>
              <a:rPr lang="en-US" altLang="x-none" sz="3200" dirty="0"/>
              <a:t>JSON.stringify(obj)</a:t>
            </a:r>
            <a:r>
              <a:rPr lang="zh-CN" altLang="en-US" sz="3200" dirty="0"/>
              <a:t>将</a:t>
            </a:r>
            <a:r>
              <a:rPr lang="en-US" altLang="x-none" sz="3200" dirty="0"/>
              <a:t>JSON</a:t>
            </a:r>
            <a:r>
              <a:rPr lang="zh-CN" altLang="en-US" sz="3200" dirty="0"/>
              <a:t>转为字符串</a:t>
            </a:r>
            <a:endParaRPr lang="en-US" altLang="x-none" sz="3200" dirty="0"/>
          </a:p>
          <a:p>
            <a:pPr algn="l">
              <a:lnSpc>
                <a:spcPct val="80000"/>
              </a:lnSpc>
              <a:buNone/>
            </a:pPr>
            <a:endParaRPr lang="zh-CN" altLang="en-US" sz="3200" dirty="0"/>
          </a:p>
          <a:p>
            <a:pPr algn="l">
              <a:lnSpc>
                <a:spcPct val="80000"/>
              </a:lnSpc>
              <a:buNone/>
            </a:pPr>
            <a:endParaRPr lang="zh-CN" altLang="en-US" sz="3200" dirty="0"/>
          </a:p>
          <a:p>
            <a:pPr algn="l">
              <a:lnSpc>
                <a:spcPct val="80000"/>
              </a:lnSpc>
              <a:buNone/>
            </a:pPr>
            <a:r>
              <a:rPr lang="en-US" altLang="x-none" sz="3200" dirty="0">
                <a:solidFill>
                  <a:srgbClr val="00B050"/>
                </a:solidFill>
              </a:rPr>
              <a:t>var aToStr=JSON.stringify(a);</a:t>
            </a:r>
            <a:endParaRPr lang="zh-CN" altLang="en-US" sz="3200" dirty="0">
              <a:solidFill>
                <a:srgbClr val="00B050"/>
              </a:solidFill>
            </a:endParaRPr>
          </a:p>
          <a:p>
            <a:pPr algn="l">
              <a:lnSpc>
                <a:spcPct val="80000"/>
              </a:lnSpc>
              <a:buNone/>
            </a:pPr>
            <a:r>
              <a:rPr lang="en-US" altLang="x-none" sz="3200" dirty="0">
                <a:solidFill>
                  <a:srgbClr val="00B050"/>
                </a:solidFill>
              </a:rPr>
              <a:t>alert(typeof(aToStr));  //string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353" name="标题 1"/>
          <p:cNvSpPr>
            <a:spLocks noGrp="1"/>
          </p:cNvSpPr>
          <p:nvPr>
            <p:ph type="ctrTitle"/>
          </p:nvPr>
        </p:nvSpPr>
        <p:spPr>
          <a:xfrm>
            <a:off x="31750" y="765175"/>
            <a:ext cx="9875838" cy="796925"/>
          </a:xfrm>
        </p:spPr>
        <p:txBody>
          <a:bodyPr anchor="ctr"/>
          <a:p>
            <a:r>
              <a:rPr lang="zh-CN" altLang="en-US" sz="4400" dirty="0"/>
              <a:t>将</a:t>
            </a:r>
            <a:r>
              <a:rPr lang="en-US" altLang="x-none" sz="4400" dirty="0"/>
              <a:t>json</a:t>
            </a:r>
            <a:r>
              <a:rPr lang="zh-CN" altLang="en-US" sz="4400" dirty="0"/>
              <a:t>字符串转化成</a:t>
            </a:r>
            <a:r>
              <a:rPr lang="en-US" altLang="x-none" sz="4400" dirty="0"/>
              <a:t>json</a:t>
            </a:r>
            <a:r>
              <a:rPr lang="zh-CN" altLang="en-US" sz="4400" dirty="0"/>
              <a:t>对象</a:t>
            </a:r>
            <a:endParaRPr lang="zh-CN" altLang="en-US" sz="4400" dirty="0"/>
          </a:p>
        </p:txBody>
      </p:sp>
      <p:sp>
        <p:nvSpPr>
          <p:cNvPr id="100354" name="内容占位符 2"/>
          <p:cNvSpPr>
            <a:spLocks noGrp="1"/>
          </p:cNvSpPr>
          <p:nvPr>
            <p:ph type="subTitle" idx="1"/>
          </p:nvPr>
        </p:nvSpPr>
        <p:spPr>
          <a:xfrm>
            <a:off x="467995" y="1557020"/>
            <a:ext cx="8229600" cy="4525963"/>
          </a:xfrm>
        </p:spPr>
        <p:txBody>
          <a:bodyPr anchor="t"/>
          <a:p>
            <a:pPr algn="l">
              <a:buNone/>
            </a:pPr>
            <a:r>
              <a:rPr lang="en-US" altLang="x-none" sz="3200" dirty="0"/>
              <a:t>var a={"name":"tom","sex":"</a:t>
            </a:r>
            <a:r>
              <a:rPr lang="zh-CN" altLang="en-US" sz="3200" dirty="0"/>
              <a:t>男</a:t>
            </a:r>
            <a:r>
              <a:rPr lang="en-US" altLang="x-none" sz="3200" dirty="0"/>
              <a:t>","age":"24"};</a:t>
            </a:r>
            <a:endParaRPr lang="zh-CN" altLang="en-US" sz="3200" dirty="0"/>
          </a:p>
          <a:p>
            <a:pPr algn="l">
              <a:buNone/>
            </a:pPr>
            <a:r>
              <a:rPr lang="en-US" altLang="x-none" sz="3200" dirty="0"/>
              <a:t>var b='{"name":"Mike","sex":"</a:t>
            </a:r>
            <a:r>
              <a:rPr lang="zh-CN" altLang="en-US" sz="3200" dirty="0"/>
              <a:t>女</a:t>
            </a:r>
            <a:r>
              <a:rPr lang="en-US" altLang="x-none" sz="3200" dirty="0"/>
              <a:t>","age":"29"}';</a:t>
            </a:r>
            <a:endParaRPr lang="zh-CN" altLang="en-US" sz="3200" dirty="0"/>
          </a:p>
          <a:p>
            <a:pPr algn="l">
              <a:buNone/>
            </a:pPr>
            <a:endParaRPr lang="zh-CN" altLang="en-US" sz="3200" dirty="0"/>
          </a:p>
          <a:p>
            <a:pPr algn="l">
              <a:buNone/>
            </a:pPr>
            <a:r>
              <a:rPr lang="zh-CN" altLang="en-US" sz="2800" dirty="0"/>
              <a:t>通过</a:t>
            </a:r>
            <a:r>
              <a:rPr lang="en-US" altLang="x-none" sz="2800" dirty="0"/>
              <a:t>eval() </a:t>
            </a:r>
            <a:r>
              <a:rPr lang="zh-CN" altLang="en-US" sz="2800" dirty="0"/>
              <a:t>函数可以将</a:t>
            </a:r>
            <a:r>
              <a:rPr lang="en-US" altLang="x-none" sz="2800" dirty="0"/>
              <a:t>JSON</a:t>
            </a:r>
            <a:r>
              <a:rPr lang="zh-CN" altLang="en-US" sz="2800" dirty="0"/>
              <a:t>字符串转化为对象。</a:t>
            </a:r>
            <a:endParaRPr lang="en-US" altLang="x-none" sz="2800" dirty="0"/>
          </a:p>
          <a:p>
            <a:pPr algn="l">
              <a:buNone/>
            </a:pPr>
            <a:r>
              <a:rPr lang="en-US" altLang="x-none" sz="2800" dirty="0"/>
              <a:t>JSON.parse(string)</a:t>
            </a:r>
            <a:r>
              <a:rPr lang="zh-CN" altLang="en-US" sz="2800" dirty="0"/>
              <a:t>将字符串转为</a:t>
            </a:r>
            <a:r>
              <a:rPr lang="en-US" altLang="x-none" sz="2800" dirty="0"/>
              <a:t>JSON</a:t>
            </a:r>
            <a:r>
              <a:rPr lang="zh-CN" altLang="en-US" sz="2800" dirty="0"/>
              <a:t>对象；</a:t>
            </a:r>
            <a:endParaRPr lang="en-US" altLang="x-none" sz="2800" dirty="0"/>
          </a:p>
          <a:p>
            <a:pPr algn="l">
              <a:buNone/>
            </a:pPr>
            <a:endParaRPr lang="zh-CN" altLang="en-US" sz="2800" dirty="0"/>
          </a:p>
          <a:p>
            <a:pPr algn="l">
              <a:buNone/>
            </a:pPr>
            <a:r>
              <a:rPr lang="en-US" altLang="x-none" sz="2800" dirty="0">
                <a:solidFill>
                  <a:srgbClr val="00B050"/>
                </a:solidFill>
              </a:rPr>
              <a:t>var bToObj=JSON.parse(b);</a:t>
            </a:r>
            <a:endParaRPr lang="zh-CN" altLang="en-US" sz="2800" dirty="0">
              <a:solidFill>
                <a:srgbClr val="00B050"/>
              </a:solidFill>
            </a:endParaRPr>
          </a:p>
          <a:p>
            <a:pPr algn="l">
              <a:buNone/>
            </a:pPr>
            <a:r>
              <a:rPr lang="en-US" altLang="x-none" sz="2800" dirty="0">
                <a:solidFill>
                  <a:srgbClr val="00B050"/>
                </a:solidFill>
              </a:rPr>
              <a:t>alert(typeof(bToObj));//object</a:t>
            </a:r>
            <a:endParaRPr lang="zh-CN" altLang="en-US" sz="2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1921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/>
            <a:r>
              <a:rPr lang="zh-CN" altLang="en-US">
                <a:solidFill>
                  <a:schemeClr val="bg1"/>
                </a:solidFill>
              </a:rPr>
              <a:t>主题：对象开发列表页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922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ctr">
              <a:buNone/>
            </a:p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8294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 sz="4000"/>
              <a:t>面向对象的简单运用</a:t>
            </a:r>
            <a:r>
              <a:rPr lang="en-US" altLang="zh-CN" sz="4000"/>
              <a:t>-</a:t>
            </a:r>
            <a:r>
              <a:rPr lang="zh-CN" altLang="en-US" sz="4000"/>
              <a:t>多个产品对象</a:t>
            </a:r>
            <a:endParaRPr lang="zh-CN" altLang="en-US" sz="4000"/>
          </a:p>
        </p:txBody>
      </p:sp>
      <p:pic>
        <p:nvPicPr>
          <p:cNvPr id="82947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1484313"/>
            <a:ext cx="9074150" cy="4103687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开发思路</a:t>
            </a:r>
            <a:endParaRPr lang="zh-CN" altLang="en-US"/>
          </a:p>
        </p:txBody>
      </p:sp>
      <p:sp>
        <p:nvSpPr>
          <p:cNvPr id="83970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zh-CN" altLang="en-US"/>
              <a:t>先开发单个产品对象</a:t>
            </a:r>
            <a:endParaRPr lang="zh-CN" altLang="en-US"/>
          </a:p>
          <a:p>
            <a:pPr lvl="0"/>
            <a:r>
              <a:rPr lang="zh-CN" altLang="en-US"/>
              <a:t>然后将单个对象看成一个整理遍历即可。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638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第四次世界大战</a:t>
            </a:r>
            <a:endParaRPr lang="zh-CN" altLang="en-US"/>
          </a:p>
        </p:txBody>
      </p:sp>
      <p:sp>
        <p:nvSpPr>
          <p:cNvPr id="1638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435975" cy="4525963"/>
          </a:xfrm>
        </p:spPr>
        <p:txBody>
          <a:bodyPr wrap="square" anchor="t"/>
          <a:p>
            <a:pPr lvl="0" eaLnBrk="1" hangingPunct="1">
              <a:lnSpc>
                <a:spcPct val="90000"/>
              </a:lnSpc>
            </a:pPr>
            <a:r>
              <a:rPr lang="zh-CN" altLang="en-US"/>
              <a:t>小米加步枪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使用机器人，无人战机，当所有的机器人士兵打完了，也就宣告了战争成败，不再有人的伤亡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总结：人类无须自己用肉体去打仗，只需要学会操纵控制各种工具就可以了。士兵无需知道枪炮，机器人，无人战机等是如何制造的。</a:t>
            </a:r>
            <a:endParaRPr lang="zh-CN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en-US"/>
              <a:t>改造案例</a:t>
            </a:r>
            <a:endParaRPr lang="zh-CN" altLang="en-US"/>
          </a:p>
        </p:txBody>
      </p:sp>
      <p:pic>
        <p:nvPicPr>
          <p:cNvPr id="82947" name="Picture 4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95605" y="1916430"/>
            <a:ext cx="8229600" cy="372173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2902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29026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zh-CN" sz="6600" b="1">
                <a:solidFill>
                  <a:schemeClr val="bg1"/>
                </a:solidFill>
              </a:rPr>
              <a:t>总结</a:t>
            </a:r>
            <a:endParaRPr lang="zh-CN" altLang="zh-CN" sz="6600" b="1">
              <a:solidFill>
                <a:schemeClr val="bg1"/>
              </a:solidFill>
            </a:endParaRPr>
          </a:p>
        </p:txBody>
      </p:sp>
      <p:sp>
        <p:nvSpPr>
          <p:cNvPr id="129027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3005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</a:p>
        </p:txBody>
      </p:sp>
      <p:sp>
        <p:nvSpPr>
          <p:cNvPr id="13005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函数：工具</a:t>
            </a:r>
            <a:endParaRPr lang="zh-CN" altLang="en-US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对象：工具包</a:t>
            </a:r>
            <a:endParaRPr lang="zh-CN" altLang="en-US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如何提炼对象的属性和方法</a:t>
            </a:r>
            <a:endParaRPr lang="zh-CN" altLang="en-US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原型创建对象</a:t>
            </a:r>
            <a:endParaRPr lang="zh-CN" altLang="en-US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字面量创建对象</a:t>
            </a:r>
            <a:endParaRPr lang="zh-CN" altLang="en-US" dirty="0"/>
          </a:p>
          <a:p>
            <a:pPr lvl="0" eaLnBrk="1" hangingPunct="1">
              <a:lnSpc>
                <a:spcPct val="90000"/>
              </a:lnSpc>
            </a:pPr>
            <a:r>
              <a:rPr lang="zh-CN" altLang="en-US" dirty="0"/>
              <a:t>对象的两个应用场景：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sz="2800" dirty="0"/>
              <a:t>单实例：</a:t>
            </a:r>
            <a:r>
              <a:rPr lang="zh-CN" altLang="en-US" dirty="0"/>
              <a:t>使用对象开发产品详细信息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多实例：适用对象开发产品列表</a:t>
            </a:r>
            <a:endParaRPr lang="zh-CN" altLang="en-US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面向对象编程步骤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得到对象</a:t>
            </a:r>
            <a:endParaRPr lang="zh-CN" altLang="en-US"/>
          </a:p>
          <a:p>
            <a:pPr lvl="1"/>
            <a:r>
              <a:rPr lang="zh-CN" altLang="en-US"/>
              <a:t>自定义</a:t>
            </a:r>
            <a:endParaRPr lang="zh-CN" altLang="en-US"/>
          </a:p>
          <a:p>
            <a:pPr lvl="1"/>
            <a:r>
              <a:rPr lang="zh-CN" altLang="en-US"/>
              <a:t>学习别人写好的对象：</a:t>
            </a:r>
            <a:r>
              <a:rPr lang="en-US" altLang="zh-CN"/>
              <a:t>document</a:t>
            </a:r>
            <a:r>
              <a:rPr lang="zh-CN" altLang="en-US"/>
              <a:t>等</a:t>
            </a:r>
            <a:endParaRPr lang="zh-CN" altLang="en-US"/>
          </a:p>
          <a:p>
            <a:pPr lvl="0"/>
            <a:r>
              <a:rPr lang="zh-CN" altLang="en-US"/>
              <a:t>面向对象编程</a:t>
            </a:r>
            <a:endParaRPr lang="zh-CN" altLang="en-US"/>
          </a:p>
          <a:p>
            <a:pPr lvl="1"/>
            <a:r>
              <a:rPr lang="zh-CN" altLang="en-US"/>
              <a:t>定义抽象对象（制造零件，制造部件）</a:t>
            </a:r>
            <a:endParaRPr lang="zh-CN" altLang="en-US"/>
          </a:p>
          <a:p>
            <a:pPr lvl="1"/>
            <a:r>
              <a:rPr lang="zh-CN" altLang="en-US"/>
              <a:t>实例化</a:t>
            </a:r>
            <a:endParaRPr lang="zh-CN" altLang="en-US"/>
          </a:p>
          <a:p>
            <a:pPr lvl="1"/>
            <a:r>
              <a:rPr lang="zh-CN" altLang="en-US"/>
              <a:t>使用零件，部件组装汽车</a:t>
            </a:r>
            <a:endParaRPr lang="zh-CN" altLang="en-US"/>
          </a:p>
          <a:p>
            <a:pPr lvl="0"/>
            <a:r>
              <a:rPr lang="zh-CN" altLang="en-US"/>
              <a:t>零部件</a:t>
            </a:r>
            <a:endParaRPr lang="zh-CN" altLang="en-US"/>
          </a:p>
          <a:p>
            <a:pPr lvl="1"/>
            <a:r>
              <a:rPr lang="zh-CN" altLang="en-US"/>
              <a:t>函数：零件，比如螺丝 </a:t>
            </a:r>
            <a:endParaRPr lang="zh-CN" altLang="en-US"/>
          </a:p>
          <a:p>
            <a:pPr lvl="1"/>
            <a:r>
              <a:rPr lang="zh-CN" altLang="en-US"/>
              <a:t>部件：基于零件制造的大零件，比如发动机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2902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29026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zh-CN" sz="6600" b="1">
                <a:solidFill>
                  <a:schemeClr val="bg1"/>
                </a:solidFill>
              </a:rPr>
              <a:t>作业</a:t>
            </a:r>
            <a:endParaRPr lang="zh-CN" altLang="zh-CN" sz="6600" b="1">
              <a:solidFill>
                <a:schemeClr val="bg1"/>
              </a:solidFill>
            </a:endParaRPr>
          </a:p>
        </p:txBody>
      </p:sp>
      <p:sp>
        <p:nvSpPr>
          <p:cNvPr id="129027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741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17411" name="Rectangle 3"/>
          <p:cNvSpPr>
            <a:spLocks noGrp="1"/>
          </p:cNvSpPr>
          <p:nvPr>
            <p:ph type="body"/>
          </p:nvPr>
        </p:nvSpPr>
        <p:spPr/>
        <p:txBody>
          <a:bodyPr wrap="square" anchor="t">
            <a:normAutofit fontScale="80000"/>
          </a:bodyPr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这几个案例的本质其实都反映了找个工具（对象）帮我做事儿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石器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endParaRPr lang="en-US" altLang="zh-CN" sz="2800"/>
          </a:p>
          <a:p>
            <a:pPr lvl="0" eaLnBrk="1" hangingPunct="1">
              <a:lnSpc>
                <a:spcPct val="90000"/>
              </a:lnSpc>
            </a:pP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这其实就是面向对象的体现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对象就像一个工具一样，每个工具都可以帮助我们实现某些功能。比如打火机可以生火。我们需要火只需要学会使用打火机就可以了。</a:t>
            </a:r>
            <a:endParaRPr lang="zh-CN" altLang="en-US" sz="2800"/>
          </a:p>
          <a:p>
            <a:pPr lvl="0" eaLnBrk="1" hangingPunct="1">
              <a:lnSpc>
                <a:spcPct val="90000"/>
              </a:lnSpc>
            </a:pPr>
            <a:r>
              <a:rPr lang="zh-CN" altLang="en-US" sz="2800"/>
              <a:t>我只需要知道工具是如何操作的就可以了，而不用知道工具是如何制造的。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8434" name="Rectangle 2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p>
            <a:pPr lvl="0" eaLnBrk="1" hangingPunct="1"/>
            <a:r>
              <a:rPr lang="zh-CN" altLang="en-US"/>
              <a:t>总结 万物皆对象</a:t>
            </a:r>
            <a:endParaRPr lang="zh-CN" altLang="en-US"/>
          </a:p>
        </p:txBody>
      </p:sp>
      <p:sp>
        <p:nvSpPr>
          <p:cNvPr id="18435" name="Rectangle 3"/>
          <p:cNvSpPr>
            <a:spLocks noGrp="1"/>
          </p:cNvSpPr>
          <p:nvPr>
            <p:ph type="body"/>
          </p:nvPr>
        </p:nvSpPr>
        <p:spPr/>
        <p:txBody>
          <a:bodyPr wrap="square" anchor="t">
            <a:normAutofit lnSpcReduction="10000"/>
          </a:bodyPr>
          <a:p>
            <a:pPr lvl="0" eaLnBrk="1" hangingPunct="1">
              <a:lnSpc>
                <a:spcPct val="80000"/>
              </a:lnSpc>
            </a:pPr>
            <a:r>
              <a:rPr lang="zh-CN" altLang="en-US" dirty="0"/>
              <a:t>生活  代码</a:t>
            </a:r>
            <a:endParaRPr lang="zh-CN" altLang="en-US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dirty="0"/>
              <a:t>我们生活中遇到的一切都是一个对象：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人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电脑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手机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动物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植物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山河。。。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小王是人，老师是人，我们都是人，为什么呢？因为我们有某些共性。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945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9458" name="Rectangle 2"/>
          <p:cNvSpPr>
            <a:spLocks noGrp="1"/>
          </p:cNvSpPr>
          <p:nvPr>
            <p:ph type="ctrTitle"/>
          </p:nvPr>
        </p:nvSpPr>
        <p:spPr>
          <a:xfrm>
            <a:off x="471170" y="2131695"/>
            <a:ext cx="8234680" cy="1470025"/>
          </a:xfrm>
        </p:spPr>
        <p:txBody>
          <a:bodyPr wrap="square" anchor="ctr">
            <a:noAutofit/>
          </a:bodyPr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 sz="4800" b="1">
                <a:solidFill>
                  <a:schemeClr val="bg1"/>
                </a:solidFill>
              </a:rPr>
              <a:t>主题：通过学习过的知识体会对象的好处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type="subTitle"/>
          </p:nvPr>
        </p:nvSpPr>
        <p:spPr>
          <a:xfrm>
            <a:off x="973138" y="3886200"/>
            <a:ext cx="7704137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>
                <a:solidFill>
                  <a:schemeClr val="bg1"/>
                </a:solidFill>
              </a:rPr>
              <a:t>教学目标：</a:t>
            </a:r>
            <a:endParaRPr lang="zh-CN" altLang="en-US">
              <a:solidFill>
                <a:schemeClr val="bg1"/>
              </a:solidFill>
            </a:endParaRPr>
          </a:p>
          <a:p>
            <a:pPr marL="342900" lvl="0" indent="-342900" algn="l" eaLnBrk="1" hangingPunct="1">
              <a:lnSpc>
                <a:spcPct val="80000"/>
              </a:lnSpc>
            </a:pP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上一主题我们知道了对象的好处</a:t>
            </a:r>
            <a:endParaRPr lang="zh-CN" altLang="en-US"/>
          </a:p>
          <a:p>
            <a:r>
              <a:rPr lang="zh-CN" altLang="en-US"/>
              <a:t>下面我们从我们已经学习过的知识体会下对象的好处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 </a:t>
            </a:r>
            <a:r>
              <a:rPr lang="en-US" altLang="zh-CN"/>
              <a:t>- 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前面讲了打火机 其实函数就可以看做一个打火机 </a:t>
            </a:r>
            <a:r>
              <a:rPr lang="en-US" altLang="zh-CN"/>
              <a:t>-- </a:t>
            </a:r>
            <a:r>
              <a:rPr lang="zh-CN" altLang="en-US"/>
              <a:t>封装了一些功能，我们在使用的使用无需了解其制造只需要学会如何使用即可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097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wrap="square" anchor="b"/>
          <a:lstStyle>
            <a:lvl1pPr lvl="0">
              <a:defRPr kern="1200"/>
            </a:lvl1pPr>
          </a:lstStyle>
          <a:p>
            <a:pPr lvl="0"/>
            <a:r>
              <a:rPr lang="zh-CN" altLang="en-US" sz="8000">
                <a:solidFill>
                  <a:schemeClr val="bg1"/>
                </a:solidFill>
              </a:rPr>
              <a:t>前奏</a:t>
            </a:r>
            <a:endParaRPr lang="zh-CN" altLang="en-US" sz="8000">
              <a:solidFill>
                <a:schemeClr val="bg1"/>
              </a:solidFill>
            </a:endParaRPr>
          </a:p>
        </p:txBody>
      </p:sp>
      <p:sp>
        <p:nvSpPr>
          <p:cNvPr id="4098" name="副标题 2"/>
          <p:cNvSpPr>
            <a:spLocks noGrp="1"/>
          </p:cNvSpPr>
          <p:nvPr>
            <p:ph type="subTitle"/>
          </p:nvPr>
        </p:nvSpPr>
        <p:spPr>
          <a:xfrm>
            <a:off x="1143000" y="3602038"/>
            <a:ext cx="6858000" cy="1655762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ctr">
              <a:buNone/>
            </a:pP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  </a:t>
            </a:r>
            <a:r>
              <a:rPr lang="en-US" altLang="zh-CN"/>
              <a:t>- </a:t>
            </a:r>
            <a:r>
              <a:rPr lang="zh-CN" altLang="en-US"/>
              <a:t>工具包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函数 </a:t>
            </a:r>
            <a:r>
              <a:rPr lang="en-US" altLang="zh-CN"/>
              <a:t>- </a:t>
            </a:r>
            <a:r>
              <a:rPr lang="zh-CN" altLang="en-US"/>
              <a:t>工具</a:t>
            </a:r>
            <a:endParaRPr lang="zh-CN" altLang="en-US"/>
          </a:p>
          <a:p>
            <a:r>
              <a:rPr lang="zh-CN" altLang="en-US"/>
              <a:t>对象 </a:t>
            </a:r>
            <a:r>
              <a:rPr lang="en-US" altLang="zh-CN"/>
              <a:t>- </a:t>
            </a:r>
            <a:r>
              <a:rPr lang="zh-CN" altLang="en-US"/>
              <a:t>工具包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工具的分类管理</a:t>
            </a:r>
            <a:endParaRPr lang="zh-CN" altLang="en-US" dirty="0"/>
          </a:p>
        </p:txBody>
      </p:sp>
      <p:sp>
        <p:nvSpPr>
          <p:cNvPr id="34819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en-US" dirty="0"/>
              <a:t>有时候为了方便，我们一般将相类似的工具（函数）放在一个容器中统一管理，比如图书馆对图书的分门别类管理</a:t>
            </a:r>
            <a:endParaRPr lang="zh-CN" altLang="en-US" dirty="0"/>
          </a:p>
        </p:txBody>
      </p:sp>
      <p:pic>
        <p:nvPicPr>
          <p:cNvPr id="3482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3070225"/>
            <a:ext cx="4248150" cy="29035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35842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document对象--工具包</a:t>
            </a:r>
            <a:endParaRPr lang="zh-CN" altLang="en-US" dirty="0"/>
          </a:p>
        </p:txBody>
      </p:sp>
      <p:sp>
        <p:nvSpPr>
          <p:cNvPr id="35843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en-US" dirty="0"/>
              <a:t>比如我们把操作文档的各种功能放在一个</a:t>
            </a:r>
            <a:r>
              <a:rPr lang="zh-CN" altLang="en-US" b="1" dirty="0">
                <a:solidFill>
                  <a:schemeClr val="accent2"/>
                </a:solidFill>
              </a:rPr>
              <a:t>容器</a:t>
            </a:r>
            <a:r>
              <a:rPr lang="zh-CN" altLang="en-US" dirty="0"/>
              <a:t>中统一管理，我们给这个容器（书架）起个名字（贴个标签），称之为document（历史）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document书架中包含了很多和文档有关的一些工具（图书），比如：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getElementById</a:t>
            </a:r>
            <a:endParaRPr lang="zh-CN" altLang="en-US" dirty="0"/>
          </a:p>
          <a:p>
            <a:pPr lvl="2" eaLnBrk="1" hangingPunct="1"/>
            <a:r>
              <a:rPr lang="zh-CN" altLang="en-US" dirty="0"/>
              <a:t>getElementByTagName</a:t>
            </a:r>
            <a:endParaRPr lang="zh-CN" altLang="en-US" dirty="0"/>
          </a:p>
          <a:p>
            <a:pPr eaLnBrk="1" hangingPunct="1"/>
            <a:r>
              <a:rPr lang="zh-CN" altLang="en-US" b="1" dirty="0">
                <a:solidFill>
                  <a:schemeClr val="accent2"/>
                </a:solidFill>
              </a:rPr>
              <a:t>这里的 工具其实就是一个一个的小函数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lvl="2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日期占位符 1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1908175" y="476250"/>
            <a:ext cx="5686425" cy="796925"/>
          </a:xfrm>
        </p:spPr>
        <p:txBody>
          <a:bodyPr wrap="square" lIns="91440" tIns="45720" rIns="91440" bIns="45720" anchor="ctr"/>
          <a:p>
            <a:pPr lvl="0" eaLnBrk="1" hangingPunct="1"/>
            <a:r>
              <a:rPr lang="zh-CN" altLang="en-US" sz="4000" dirty="0"/>
              <a:t>如何使用对象中的工具</a:t>
            </a:r>
            <a:endParaRPr lang="zh-CN" altLang="en-US" sz="4000" dirty="0"/>
          </a:p>
        </p:txBody>
      </p:sp>
      <p:pic>
        <p:nvPicPr>
          <p:cNvPr id="3686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75" y="1125538"/>
            <a:ext cx="5810250" cy="3505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6868" name="文本框 3"/>
          <p:cNvSpPr txBox="1"/>
          <p:nvPr/>
        </p:nvSpPr>
        <p:spPr>
          <a:xfrm>
            <a:off x="612775" y="4797425"/>
            <a:ext cx="7991475" cy="15700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lvl="0"/>
            <a:r>
              <a:rPr lang="zh-CN" altLang="en-US" sz="2400" b="1" dirty="0">
                <a:latin typeface="Arial" pitchFamily="34" charset="0"/>
                <a:ea typeface="宋体" charset="-122"/>
                <a:sym typeface="Calibri" pitchFamily="34" charset="0"/>
              </a:rPr>
              <a:t>假如把机器猫看做一个对象 </a:t>
            </a:r>
            <a:r>
              <a:rPr lang="en-US" altLang="zh-CN" sz="2400" b="1" dirty="0">
                <a:latin typeface="Arial" pitchFamily="34" charset="0"/>
                <a:ea typeface="宋体" pitchFamily="2" charset="-122"/>
                <a:sym typeface="Calibri" pitchFamily="34" charset="0"/>
              </a:rPr>
              <a:t>,</a:t>
            </a:r>
            <a:r>
              <a:rPr lang="zh-CN" altLang="en-US" sz="2400" b="1" dirty="0">
                <a:latin typeface="Arial" pitchFamily="34" charset="0"/>
                <a:ea typeface="宋体" charset="-122"/>
                <a:sym typeface="Calibri" pitchFamily="34" charset="0"/>
              </a:rPr>
              <a:t>如何使用机器猫的功能</a:t>
            </a:r>
            <a:r>
              <a:rPr lang="en-US" altLang="zh-CN" sz="2400" b="1" dirty="0">
                <a:latin typeface="Arial" pitchFamily="34" charset="0"/>
                <a:ea typeface="宋体" pitchFamily="2" charset="-122"/>
                <a:sym typeface="Calibri" pitchFamily="34" charset="0"/>
              </a:rPr>
              <a:t>: </a:t>
            </a:r>
            <a:endParaRPr lang="en-US" altLang="zh-CN" sz="2400" b="1" dirty="0">
              <a:latin typeface="Arial" pitchFamily="34" charset="0"/>
              <a:ea typeface="宋体" pitchFamily="2" charset="-122"/>
              <a:sym typeface="Calibri" pitchFamily="34" charset="0"/>
            </a:endParaRPr>
          </a:p>
          <a:p>
            <a:pPr lvl="0"/>
            <a:r>
              <a:rPr lang="zh-CN" altLang="en-US" sz="2400" b="1" dirty="0">
                <a:solidFill>
                  <a:srgbClr val="00B05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机器猫</a:t>
            </a:r>
            <a:r>
              <a:rPr lang="en-US" altLang="zh-CN" sz="2400" b="1" dirty="0">
                <a:solidFill>
                  <a:srgbClr val="00B050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.</a:t>
            </a:r>
            <a:r>
              <a:rPr lang="zh-CN" altLang="en-US" sz="2400" b="1" dirty="0">
                <a:solidFill>
                  <a:srgbClr val="00B05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法宝名称</a:t>
            </a:r>
            <a:r>
              <a:rPr lang="en-US" altLang="zh-CN" sz="2400" b="1" dirty="0">
                <a:solidFill>
                  <a:srgbClr val="00B050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(</a:t>
            </a:r>
            <a:r>
              <a:rPr lang="zh-CN" altLang="en-US" sz="2400" b="1" dirty="0">
                <a:solidFill>
                  <a:srgbClr val="00B05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表示使用机器猫的法宝</a:t>
            </a:r>
            <a:r>
              <a:rPr lang="en-US" altLang="zh-CN" sz="2400" b="1" dirty="0">
                <a:solidFill>
                  <a:srgbClr val="00B050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)</a:t>
            </a:r>
            <a:endParaRPr lang="en-US" altLang="zh-CN" sz="2400" b="1" dirty="0">
              <a:solidFill>
                <a:srgbClr val="00B050"/>
              </a:solidFill>
              <a:latin typeface="Arial" pitchFamily="34" charset="0"/>
              <a:ea typeface="宋体" pitchFamily="2" charset="-122"/>
              <a:sym typeface="Calibri" pitchFamily="34" charset="0"/>
            </a:endParaRPr>
          </a:p>
          <a:p>
            <a:pPr lvl="0"/>
            <a:r>
              <a:rPr lang="zh-CN" altLang="en-US" sz="2400" b="1" dirty="0">
                <a:latin typeface="Arial" pitchFamily="34" charset="0"/>
                <a:ea typeface="宋体" charset="-122"/>
                <a:sym typeface="Calibri" pitchFamily="34" charset="0"/>
              </a:rPr>
              <a:t>点语法</a:t>
            </a:r>
            <a:r>
              <a:rPr lang="en-US" altLang="zh-CN" sz="2400" b="1" dirty="0">
                <a:latin typeface="Arial" pitchFamily="34" charset="0"/>
                <a:ea typeface="宋体" pitchFamily="2" charset="-122"/>
                <a:sym typeface="Calibri" pitchFamily="34" charset="0"/>
              </a:rPr>
              <a:t>:</a:t>
            </a:r>
            <a:endParaRPr lang="en-US" altLang="zh-CN" sz="2400" b="1" dirty="0">
              <a:latin typeface="Arial" pitchFamily="34" charset="0"/>
              <a:ea typeface="宋体" pitchFamily="2" charset="-122"/>
              <a:sym typeface="Calibri" pitchFamily="34" charset="0"/>
            </a:endParaRPr>
          </a:p>
          <a:p>
            <a:pPr lvl="0"/>
            <a:r>
              <a:rPr lang="en-US" altLang="zh-CN" sz="2400" b="1" dirty="0">
                <a:solidFill>
                  <a:srgbClr val="00B050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document.getElementById()</a:t>
            </a:r>
            <a:endParaRPr lang="zh-CN" altLang="en-US" sz="2400" b="1" dirty="0">
              <a:solidFill>
                <a:srgbClr val="00B050"/>
              </a:solidFill>
              <a:latin typeface="Arial" pitchFamily="34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ctrTitle"/>
          </p:nvPr>
        </p:nvSpPr>
        <p:spPr>
          <a:xfrm>
            <a:off x="682625" y="188913"/>
            <a:ext cx="8229600" cy="1143000"/>
          </a:xfrm>
        </p:spPr>
        <p:txBody>
          <a:bodyPr wrap="square" lIns="91440" tIns="45720" rIns="91440" bIns="45720" anchor="ctr"/>
          <a:p>
            <a:pPr marL="0" indent="0" eaLnBrk="1" hangingPunct="1"/>
            <a:r>
              <a:rPr lang="en-US" altLang="zh-CN" sz="4000" kern="1200" dirty="0">
                <a:latin typeface="+mj-lt"/>
                <a:ea typeface="+mj-ea"/>
                <a:cs typeface="+mj-cs"/>
                <a:sym typeface="Calibri" pitchFamily="34" charset="0"/>
              </a:rPr>
              <a:t>document</a:t>
            </a:r>
            <a:r>
              <a:rPr lang="en-US" altLang="zh-CN" sz="3200" kern="1200" dirty="0">
                <a:latin typeface="+mj-lt"/>
                <a:ea typeface="+mj-ea"/>
                <a:cs typeface="+mj-cs"/>
                <a:sym typeface="Calibri" pitchFamily="34" charset="0"/>
              </a:rPr>
              <a:t> </a:t>
            </a:r>
            <a:r>
              <a:rPr lang="zh-CN" altLang="en-US" sz="3200" kern="1200" dirty="0">
                <a:latin typeface="+mj-lt"/>
                <a:ea typeface="+mj-ea"/>
                <a:cs typeface="+mj-cs"/>
                <a:sym typeface="Calibri" pitchFamily="34" charset="0"/>
              </a:rPr>
              <a:t>容器中包含的函数（工具，功能）</a:t>
            </a:r>
            <a:endParaRPr lang="zh-CN" altLang="en-US" sz="3200" kern="1200" dirty="0">
              <a:latin typeface="+mj-lt"/>
              <a:ea typeface="+mj-ea"/>
              <a:cs typeface="+mj-cs"/>
              <a:sym typeface="Calibri" pitchFamily="34" charset="0"/>
            </a:endParaRPr>
          </a:p>
        </p:txBody>
      </p:sp>
      <p:graphicFrame>
        <p:nvGraphicFramePr>
          <p:cNvPr id="65539" name="Group 3"/>
          <p:cNvGraphicFramePr>
            <a:graphicFrameLocks noGrp="1"/>
          </p:cNvGraphicFramePr>
          <p:nvPr/>
        </p:nvGraphicFramePr>
        <p:xfrm>
          <a:off x="107950" y="1196975"/>
          <a:ext cx="8875713" cy="3463925"/>
        </p:xfrm>
        <a:graphic>
          <a:graphicData uri="http://schemas.openxmlformats.org/drawingml/2006/table">
            <a:tbl>
              <a:tblPr/>
              <a:tblGrid>
                <a:gridCol w="2730500"/>
                <a:gridCol w="4929188"/>
                <a:gridCol w="1216025"/>
              </a:tblGrid>
              <a:tr h="454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方法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2590" marR="2590" marT="2590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描述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2590" marR="2590" marT="2590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说明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2590" marR="2590" marT="2590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703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getElementById()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根据元素 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id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得到元素（第一个）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id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唯一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</a:tr>
              <a:tr h="835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getElementsByName()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根据元素 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name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得到元素对象的集合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无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</a:tr>
              <a:tr h="965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getElementsByTagName()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根据指定标签名得到元素对象的集合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无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</a:tr>
              <a:tr h="506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write()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向文档写 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HTML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表达式 或 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JavaScript 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代码</a:t>
                      </a: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宋体" pitchFamily="2" charset="-122"/>
                        </a:rPr>
                        <a:t>无</a:t>
                      </a:r>
                      <a:endParaRPr kumimoji="0" lang="zh-CN" altLang="zh-CN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marL="6475" marR="15540" marT="3885" marB="2590" anchor="ctr" horzOverflow="overflow">
                    <a:lnL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工具包的学名 --对象</a:t>
            </a:r>
            <a:endParaRPr lang="zh-CN" altLang="en-US" dirty="0"/>
          </a:p>
        </p:txBody>
      </p:sp>
      <p:sp>
        <p:nvSpPr>
          <p:cNvPr id="38915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en-US" dirty="0"/>
              <a:t>每个人都有小名，比如张三的小名叫小三</a:t>
            </a:r>
            <a:endParaRPr lang="zh-CN" altLang="en-US" dirty="0"/>
          </a:p>
          <a:p>
            <a:pPr eaLnBrk="1" hangingPunct="1"/>
            <a:r>
              <a:rPr lang="zh-CN" altLang="en-US" dirty="0"/>
              <a:t>你们的小名叫什么？？</a:t>
            </a:r>
            <a:endParaRPr lang="zh-CN" altLang="en-US" dirty="0"/>
          </a:p>
          <a:p>
            <a:pPr eaLnBrk="1" hangingPunct="1"/>
            <a:r>
              <a:rPr lang="zh-CN" altLang="en-US" dirty="0"/>
              <a:t>等到了上学年龄，一般会有一个学名。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r>
              <a:rPr lang="zh-CN" altLang="en-US" dirty="0"/>
              <a:t>同样的，工具包的学名叫</a:t>
            </a:r>
            <a:r>
              <a:rPr lang="zh-CN" altLang="en-US" dirty="0">
                <a:solidFill>
                  <a:schemeClr val="accent2"/>
                </a:solidFill>
              </a:rPr>
              <a:t>对象</a:t>
            </a:r>
            <a:r>
              <a:rPr lang="zh-CN" altLang="en-US" dirty="0"/>
              <a:t>，以后我们听到对象两个字，就可以想到图书馆对图书的分类管理，想到工具包。</a:t>
            </a:r>
            <a:endParaRPr lang="zh-CN" altLang="en-US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对象的好处</a:t>
            </a:r>
            <a:endParaRPr lang="zh-CN" altLang="zh-CN" dirty="0"/>
          </a:p>
        </p:txBody>
      </p:sp>
      <p:sp>
        <p:nvSpPr>
          <p:cNvPr id="39939" name="Rectangle 3"/>
          <p:cNvSpPr>
            <a:spLocks noGrp="1"/>
          </p:cNvSpPr>
          <p:nvPr>
            <p:ph idx="1"/>
          </p:nvPr>
        </p:nvSpPr>
        <p:spPr>
          <a:xfrm>
            <a:off x="36513" y="1600200"/>
            <a:ext cx="9072562" cy="4525963"/>
          </a:xfrm>
        </p:spPr>
        <p:txBody>
          <a:bodyPr wrap="square" lIns="91440" tIns="45720" rIns="91440" bIns="45720" anchor="t"/>
          <a:p>
            <a:pPr eaLnBrk="1" hangingPunct="1"/>
            <a:r>
              <a:rPr lang="zh-CN" altLang="en-US" b="1" dirty="0">
                <a:solidFill>
                  <a:schemeClr val="hlink"/>
                </a:solidFill>
              </a:rPr>
              <a:t>图书馆对图书的分类管理</a:t>
            </a:r>
            <a:endParaRPr lang="zh-CN" altLang="en-US" b="1" dirty="0">
              <a:solidFill>
                <a:schemeClr val="hlink"/>
              </a:solidFill>
            </a:endParaRPr>
          </a:p>
          <a:p>
            <a:pPr lvl="1" eaLnBrk="1" hangingPunct="1"/>
            <a:r>
              <a:rPr lang="zh-CN" altLang="en-US" sz="2400" dirty="0"/>
              <a:t>对象就像</a:t>
            </a:r>
            <a:r>
              <a:rPr lang="zh-CN" altLang="en-US" sz="2400" b="1" dirty="0">
                <a:solidFill>
                  <a:schemeClr val="accent2"/>
                </a:solidFill>
              </a:rPr>
              <a:t>图书馆</a:t>
            </a:r>
            <a:r>
              <a:rPr lang="zh-CN" altLang="en-US" sz="2400" dirty="0"/>
              <a:t>对图书进行分类管理一样，对象的作用也是这样的，将一些相类似的函数放在一个容器中，统一管理，这个容器一般都有一个名字，也就是对象的名字。</a:t>
            </a:r>
            <a:endParaRPr lang="zh-CN" altLang="en-US" sz="2400" dirty="0"/>
          </a:p>
          <a:p>
            <a:pPr eaLnBrk="1" hangingPunct="1"/>
            <a:r>
              <a:rPr lang="zh-CN" altLang="en-US" b="1" dirty="0">
                <a:solidFill>
                  <a:schemeClr val="hlink"/>
                </a:solidFill>
              </a:rPr>
              <a:t>对象就是一个工具包，包含了很多制造好的工具</a:t>
            </a:r>
            <a:endParaRPr lang="zh-CN" altLang="en-US" b="1" dirty="0">
              <a:solidFill>
                <a:schemeClr val="hlink"/>
              </a:solidFill>
            </a:endParaRPr>
          </a:p>
          <a:p>
            <a:pPr lvl="1" eaLnBrk="1" hangingPunct="1"/>
            <a:r>
              <a:rPr lang="zh-CN" altLang="en-US" sz="2400" dirty="0"/>
              <a:t>对象就像一个</a:t>
            </a:r>
            <a:r>
              <a:rPr lang="zh-CN" altLang="en-US" sz="2400" b="1" dirty="0">
                <a:solidFill>
                  <a:schemeClr val="accent2"/>
                </a:solidFill>
              </a:rPr>
              <a:t>工具包</a:t>
            </a:r>
            <a:r>
              <a:rPr lang="zh-CN" altLang="en-US" sz="2400" dirty="0"/>
              <a:t>一样，里面包含了很多同类工具，我们只需要学会每个工具如何使用就可以了。</a:t>
            </a:r>
            <a:endParaRPr lang="zh-CN" altLang="en-US" sz="2000" dirty="0"/>
          </a:p>
          <a:p>
            <a:pPr lvl="1" eaLnBrk="1" hangingPunct="1"/>
            <a:endParaRPr lang="zh-CN" alt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sz="3600" dirty="0"/>
              <a:t>工具除了可以是函数外，还可以是变量</a:t>
            </a:r>
            <a:endParaRPr lang="zh-CN" altLang="en-US" sz="3600" dirty="0"/>
          </a:p>
        </p:txBody>
      </p:sp>
      <p:sp>
        <p:nvSpPr>
          <p:cNvPr id="40963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document容器中除了包含功能外，还包含属性，通过这些属性我们可以直接获取容器的相关信息，比如title，比如body</a:t>
            </a:r>
            <a:endParaRPr lang="zh-CN" altLang="zh-CN" dirty="0"/>
          </a:p>
          <a:p>
            <a:pPr eaLnBrk="1" hangingPunct="1"/>
            <a:endParaRPr lang="zh-CN" altLang="zh-CN" dirty="0"/>
          </a:p>
          <a:p>
            <a:pPr eaLnBrk="1" hangingPunct="1"/>
            <a:r>
              <a:rPr lang="zh-CN" altLang="zh-CN" dirty="0"/>
              <a:t>就比如人也有自己的属性：姓名，年龄，身高一样</a:t>
            </a:r>
            <a:endParaRPr lang="zh-CN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日期占位符 1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1331913" y="620713"/>
            <a:ext cx="7200900" cy="503237"/>
          </a:xfrm>
        </p:spPr>
        <p:txBody>
          <a:bodyPr wrap="square" lIns="91440" tIns="45720" rIns="91440" bIns="45720" anchor="ctr"/>
          <a:p>
            <a:pPr lvl="0" eaLnBrk="1" hangingPunct="1"/>
            <a:r>
              <a:rPr lang="en-US" altLang="zh-CN" sz="4000" dirty="0"/>
              <a:t>document</a:t>
            </a:r>
            <a:r>
              <a:rPr lang="zh-CN" altLang="en-US" sz="4000" dirty="0"/>
              <a:t>对象和属性</a:t>
            </a:r>
            <a:endParaRPr lang="zh-CN" altLang="en-US" sz="4000" dirty="0"/>
          </a:p>
        </p:txBody>
      </p:sp>
      <p:pic>
        <p:nvPicPr>
          <p:cNvPr id="4198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2852738"/>
            <a:ext cx="5103812" cy="38163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988" name="椭圆形标注 3"/>
          <p:cNvSpPr/>
          <p:nvPr/>
        </p:nvSpPr>
        <p:spPr>
          <a:xfrm>
            <a:off x="2393950" y="3281363"/>
            <a:ext cx="1655763" cy="647700"/>
          </a:xfrm>
          <a:prstGeom prst="wedgeEllipseCallout">
            <a:avLst>
              <a:gd name="adj1" fmla="val -99819"/>
              <a:gd name="adj2" fmla="val -37750"/>
            </a:avLst>
          </a:prstGeom>
          <a:solidFill>
            <a:srgbClr val="00B0F0"/>
          </a:solidFill>
          <a:ln w="9525">
            <a:noFill/>
            <a:miter/>
          </a:ln>
        </p:spPr>
        <p:txBody>
          <a:bodyPr anchor="t"/>
          <a:p>
            <a:pPr lvl="0"/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Title 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头部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charset="-122"/>
              <a:sym typeface="Calibri" pitchFamily="34" charset="0"/>
            </a:endParaRPr>
          </a:p>
        </p:txBody>
      </p:sp>
      <p:sp>
        <p:nvSpPr>
          <p:cNvPr id="41989" name="椭圆形标注 4"/>
          <p:cNvSpPr/>
          <p:nvPr/>
        </p:nvSpPr>
        <p:spPr>
          <a:xfrm>
            <a:off x="5103813" y="5300663"/>
            <a:ext cx="1908175" cy="857250"/>
          </a:xfrm>
          <a:prstGeom prst="wedgeEllipseCallout">
            <a:avLst>
              <a:gd name="adj1" fmla="val -99819"/>
              <a:gd name="adj2" fmla="val -37750"/>
            </a:avLst>
          </a:prstGeom>
          <a:solidFill>
            <a:srgbClr val="00B0F0"/>
          </a:solidFill>
          <a:ln w="9525">
            <a:noFill/>
            <a:miter/>
          </a:ln>
        </p:spPr>
        <p:txBody>
          <a:bodyPr anchor="t"/>
          <a:p>
            <a:pPr lvl="0"/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宋体" pitchFamily="2" charset="-122"/>
                <a:sym typeface="Calibri" pitchFamily="34" charset="0"/>
              </a:rPr>
              <a:t>Body 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主体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宋体" charset="-122"/>
              <a:sym typeface="Calibri" pitchFamily="34" charset="0"/>
            </a:endParaRPr>
          </a:p>
        </p:txBody>
      </p:sp>
      <p:sp>
        <p:nvSpPr>
          <p:cNvPr id="41990" name="矩形 5"/>
          <p:cNvSpPr/>
          <p:nvPr/>
        </p:nvSpPr>
        <p:spPr>
          <a:xfrm>
            <a:off x="468313" y="1360488"/>
            <a:ext cx="7848600" cy="13223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>
            <a:spAutoFit/>
          </a:bodyPr>
          <a:p>
            <a:pPr marL="342900" lvl="0" indent="-342900">
              <a:buFont typeface="Franklin Gothic Medium" pitchFamily="34" charset="0"/>
              <a:buAutoNum type="arabicPeriod"/>
            </a:pPr>
            <a:r>
              <a:rPr lang="zh-CN" altLang="en-US" sz="2800" b="1" dirty="0">
                <a:solidFill>
                  <a:srgbClr val="0070C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官方术语:</a:t>
            </a:r>
            <a:endParaRPr lang="en-US" altLang="zh-CN" sz="2800" b="1" dirty="0">
              <a:solidFill>
                <a:srgbClr val="0070C0"/>
              </a:solidFill>
              <a:latin typeface="Arial" pitchFamily="34" charset="0"/>
              <a:ea typeface="宋体" pitchFamily="2" charset="-122"/>
              <a:sym typeface="Calibri" pitchFamily="34" charset="0"/>
            </a:endParaRPr>
          </a:p>
          <a:p>
            <a:pPr marL="342900" lvl="0" indent="-342900"/>
            <a:r>
              <a:rPr lang="zh-CN" altLang="en-US" sz="2400" dirty="0">
                <a:solidFill>
                  <a:srgbClr val="00B0F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 文档对象. 什么意思呢,  这整个html 都属于document.</a:t>
            </a:r>
            <a:endParaRPr lang="en-US" altLang="zh-CN" sz="2400" dirty="0">
              <a:solidFill>
                <a:srgbClr val="00B0F0"/>
              </a:solidFill>
              <a:latin typeface="Arial" pitchFamily="34" charset="0"/>
              <a:ea typeface="宋体" pitchFamily="2" charset="-122"/>
              <a:sym typeface="Calibri" pitchFamily="34" charset="0"/>
            </a:endParaRPr>
          </a:p>
          <a:p>
            <a:pPr marL="342900" lvl="0" indent="-342900"/>
            <a:r>
              <a:rPr lang="zh-CN" altLang="en-US" sz="2400" dirty="0">
                <a:solidFill>
                  <a:srgbClr val="00B0F0"/>
                </a:solidFill>
                <a:latin typeface="Arial" pitchFamily="34" charset="0"/>
                <a:ea typeface="宋体" charset="-122"/>
                <a:sym typeface="Calibri" pitchFamily="34" charset="0"/>
              </a:rPr>
              <a:t>他封装了大量的功能.</a:t>
            </a:r>
            <a:r>
              <a:rPr lang="zh-CN" altLang="en-US" sz="2800" dirty="0">
                <a:latin typeface="Arial" pitchFamily="34" charset="0"/>
                <a:ea typeface="宋体" charset="-122"/>
                <a:sym typeface="Calibri" pitchFamily="34" charset="0"/>
              </a:rPr>
              <a:t>    </a:t>
            </a:r>
            <a:endParaRPr lang="zh-CN" altLang="en-US" sz="2800" dirty="0">
              <a:latin typeface="Arial" pitchFamily="34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document的属性</a:t>
            </a:r>
            <a:endParaRPr lang="zh-CN" altLang="en-US" dirty="0"/>
          </a:p>
        </p:txBody>
      </p:sp>
      <p:sp>
        <p:nvSpPr>
          <p:cNvPr id="44035" name="Rectangle 3"/>
          <p:cNvSpPr>
            <a:spLocks noGrp="1"/>
          </p:cNvSpPr>
          <p:nvPr>
            <p:ph idx="1"/>
          </p:nvPr>
        </p:nvSpPr>
        <p:spPr>
          <a:xfrm>
            <a:off x="180975" y="1341438"/>
            <a:ext cx="8578850" cy="5111750"/>
          </a:xfrm>
        </p:spPr>
        <p:txBody>
          <a:bodyPr wrap="square" lIns="91440" tIns="45720" rIns="91440" bIns="45720" anchor="t"/>
          <a:p>
            <a:pPr eaLnBrk="1" hangingPunct="1">
              <a:lnSpc>
                <a:spcPct val="80000"/>
              </a:lnSpc>
            </a:pPr>
            <a:endParaRPr lang="zh-CN" altLang="zh-CN" sz="1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document.title             //设置文档标题等价于HTML的&lt;title&gt;标签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document.bgColor           //设置页面背景色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document.fgColor           //设置前景色(文本颜色)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document.linkColor         //未点击过的链接颜色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document.alinkColor        //激活链接(焦点在此链接上)的颜色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document.vlinkColor        //已点击过的链接颜色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document.URL               //设置URL属性从而在同一窗口打开另一网页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document.fileCreatedDate   //文件建立日期，只读属性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document.fileModifiedDate  //文件修改日期，只读属性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document.fileSize          //文件大小，只读属性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document.cookie            //设置和读出cookie</a:t>
            </a:r>
            <a:endParaRPr lang="zh-CN" altLang="zh-CN" sz="24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document.charset           //设置字符集 简体中文:gb2312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自我介绍</a:t>
            </a:r>
            <a:endParaRPr lang="zh-CN" altLang="en-US"/>
          </a:p>
        </p:txBody>
      </p:sp>
      <p:sp>
        <p:nvSpPr>
          <p:cNvPr id="5123" name="Rectangle 3"/>
          <p:cNvSpPr>
            <a:spLocks noGrp="1"/>
          </p:cNvSpPr>
          <p:nvPr>
            <p:ph type="body"/>
          </p:nvPr>
        </p:nvSpPr>
        <p:spPr>
          <a:xfrm>
            <a:off x="36513" y="1600200"/>
            <a:ext cx="9072562" cy="4525963"/>
          </a:xfrm>
        </p:spPr>
        <p:txBody>
          <a:bodyPr wrap="square" anchor="t"/>
          <a:p>
            <a:pPr lvl="0"/>
            <a:endParaRPr lang="zh-CN" altLang="en-US" sz="1800" b="1">
              <a:solidFill>
                <a:schemeClr val="accent2"/>
              </a:solidFill>
            </a:endParaRPr>
          </a:p>
          <a:p>
            <a:pPr lvl="0"/>
            <a:r>
              <a:rPr lang="zh-CN" altLang="zh-CN" sz="1800" b="1">
                <a:solidFill>
                  <a:schemeClr val="accent2"/>
                </a:solidFill>
              </a:rPr>
              <a:t>王书奎</a:t>
            </a:r>
            <a:endParaRPr lang="zh-CN" altLang="zh-CN" sz="1800" b="1">
              <a:solidFill>
                <a:schemeClr val="accent2"/>
              </a:solidFill>
            </a:endParaRPr>
          </a:p>
          <a:p>
            <a:pPr lvl="0"/>
            <a:r>
              <a:rPr lang="en-US" altLang="zh-CN" sz="1800" b="1">
                <a:solidFill>
                  <a:schemeClr val="accent2"/>
                </a:solidFill>
              </a:rPr>
              <a:t>HP</a:t>
            </a:r>
            <a:r>
              <a:rPr lang="en-US" altLang="zh-CN" sz="1800"/>
              <a:t> </a:t>
            </a:r>
            <a:r>
              <a:rPr lang="zh-CN" altLang="en-US" sz="1800"/>
              <a:t>埃森哲 微软 ，</a:t>
            </a:r>
            <a:r>
              <a:rPr lang="en-US" altLang="zh-CN" sz="1800"/>
              <a:t>3</a:t>
            </a:r>
            <a:r>
              <a:rPr lang="zh-CN" altLang="en-US" sz="1800"/>
              <a:t>家世界</a:t>
            </a:r>
            <a:r>
              <a:rPr lang="en-US" altLang="zh-CN" sz="1800"/>
              <a:t>500</a:t>
            </a:r>
            <a:r>
              <a:rPr lang="zh-CN" altLang="en-US" sz="1800"/>
              <a:t>强</a:t>
            </a:r>
            <a:endParaRPr lang="zh-CN" altLang="en-US" sz="1800"/>
          </a:p>
          <a:p>
            <a:pPr lvl="0"/>
            <a:r>
              <a:rPr lang="zh-CN" altLang="en-US" sz="1800"/>
              <a:t>做过的项目（中国电信云计算，中国联通云计算，中国石油，中国银行，壳牌石油，诺基亚，中国人寿，微软）</a:t>
            </a:r>
            <a:endParaRPr lang="zh-CN" altLang="en-US" sz="1800"/>
          </a:p>
          <a:p>
            <a:pPr lvl="0"/>
            <a:r>
              <a:rPr lang="zh-CN" altLang="en-US" sz="1800"/>
              <a:t>后端开发工程师 （石油，银行，电子商务，电信，保险，云计算，大数据）</a:t>
            </a:r>
            <a:endParaRPr lang="zh-CN" altLang="en-US" sz="1800"/>
          </a:p>
          <a:p>
            <a:pPr lvl="0"/>
            <a:r>
              <a:rPr lang="zh-CN" altLang="en-US" sz="1800"/>
              <a:t>移动开发工程师（</a:t>
            </a:r>
            <a:r>
              <a:rPr lang="en-US" altLang="zh-CN" sz="1800"/>
              <a:t>android WP</a:t>
            </a:r>
            <a:r>
              <a:rPr lang="zh-CN" altLang="en-US" sz="1800"/>
              <a:t>）</a:t>
            </a:r>
            <a:endParaRPr lang="zh-CN" altLang="en-US" sz="1800"/>
          </a:p>
          <a:p>
            <a:pPr lvl="0"/>
            <a:r>
              <a:rPr lang="zh-CN" altLang="en-US" sz="1800"/>
              <a:t>后端架构师（云计算系统，电商系统）</a:t>
            </a:r>
            <a:endParaRPr lang="zh-CN" altLang="en-US" sz="1800"/>
          </a:p>
          <a:p>
            <a:pPr lvl="0"/>
            <a:r>
              <a:rPr lang="zh-CN" altLang="en-US" sz="1800"/>
              <a:t>前端架构师</a:t>
            </a:r>
            <a:endParaRPr lang="zh-CN" altLang="en-US" sz="1800"/>
          </a:p>
          <a:p>
            <a:pPr lvl="0"/>
            <a:r>
              <a:rPr lang="zh-CN" altLang="en-US" sz="1800"/>
              <a:t>项目经理</a:t>
            </a:r>
            <a:endParaRPr lang="zh-CN" altLang="en-US" sz="1800"/>
          </a:p>
          <a:p>
            <a:pPr lvl="0"/>
            <a:r>
              <a:rPr lang="zh-CN" altLang="en-US" sz="1800"/>
              <a:t>技术部经理</a:t>
            </a:r>
            <a:endParaRPr lang="zh-CN" altLang="en-US" sz="1800"/>
          </a:p>
          <a:p>
            <a:pPr lvl="0"/>
            <a:r>
              <a:rPr lang="zh-CN" altLang="en-US" sz="1800"/>
              <a:t>创业</a:t>
            </a:r>
            <a:r>
              <a:rPr lang="en-US" altLang="zh-CN" sz="1800"/>
              <a:t>O2O</a:t>
            </a:r>
            <a:endParaRPr lang="en-US" altLang="zh-CN" sz="1800"/>
          </a:p>
          <a:p>
            <a:pPr lvl="0"/>
            <a:endParaRPr lang="zh-CN" altLang="en-US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en-US" dirty="0"/>
              <a:t>代码演示</a:t>
            </a:r>
            <a:endParaRPr lang="zh-CN" altLang="en-US" dirty="0"/>
          </a:p>
        </p:txBody>
      </p:sp>
      <p:sp>
        <p:nvSpPr>
          <p:cNvPr id="45059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endParaRPr lang="zh-CN" altLang="zh-CN" dirty="0"/>
          </a:p>
        </p:txBody>
      </p:sp>
      <p:pic>
        <p:nvPicPr>
          <p:cNvPr id="4506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27275"/>
            <a:ext cx="9144000" cy="22018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总结</a:t>
            </a:r>
            <a:endParaRPr lang="zh-CN" altLang="zh-CN" dirty="0"/>
          </a:p>
        </p:txBody>
      </p:sp>
      <p:sp>
        <p:nvSpPr>
          <p:cNvPr id="46083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zh-CN" altLang="zh-CN" sz="2800" dirty="0"/>
              <a:t>对象我们之前就已经学过了，并且一直再用，只是当时你们不知道而已。所以对象不是一个新知识点，接下来我们系统的学习面向对象编程。</a:t>
            </a:r>
            <a:endParaRPr lang="zh-CN" altLang="zh-CN" sz="2800" dirty="0"/>
          </a:p>
          <a:p>
            <a:pPr eaLnBrk="1" hangingPunct="1">
              <a:lnSpc>
                <a:spcPct val="80000"/>
              </a:lnSpc>
            </a:pPr>
            <a:r>
              <a:rPr lang="zh-CN" altLang="zh-CN" sz="2800" b="1" dirty="0">
                <a:solidFill>
                  <a:schemeClr val="accent2"/>
                </a:solidFill>
              </a:rPr>
              <a:t>对象的好处：</a:t>
            </a:r>
            <a:endParaRPr lang="zh-CN" altLang="zh-CN" sz="2800" b="1" dirty="0">
              <a:solidFill>
                <a:schemeClr val="accent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zh-CN" sz="2400" dirty="0"/>
              <a:t>将类似的功能分门别类统一管理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sz="2800" b="1" dirty="0">
                <a:solidFill>
                  <a:schemeClr val="accent2"/>
                </a:solidFill>
              </a:rPr>
              <a:t>对象的重要性</a:t>
            </a:r>
            <a:r>
              <a:rPr lang="zh-CN" altLang="zh-CN" sz="2800" dirty="0"/>
              <a:t>：</a:t>
            </a:r>
            <a:endParaRPr lang="zh-CN" altLang="zh-CN" sz="2800" dirty="0"/>
          </a:p>
          <a:p>
            <a:pPr lvl="1" eaLnBrk="1" hangingPunct="1">
              <a:lnSpc>
                <a:spcPct val="80000"/>
              </a:lnSpc>
            </a:pPr>
            <a:r>
              <a:rPr lang="zh-CN" altLang="zh-CN" sz="2400" dirty="0"/>
              <a:t>你毕业之后能够见到的任何开发人员，任何高手都是使用对象编程的。</a:t>
            </a:r>
            <a:endParaRPr lang="zh-CN" altLang="zh-CN" sz="2400" dirty="0"/>
          </a:p>
          <a:p>
            <a:pPr lvl="1" eaLnBrk="1" hangingPunct="1">
              <a:lnSpc>
                <a:spcPct val="80000"/>
              </a:lnSpc>
            </a:pPr>
            <a:r>
              <a:rPr lang="zh-CN" altLang="zh-CN" sz="2400" dirty="0"/>
              <a:t>不懂面向对象薪水一般3000--5000，只有懂了面向对象才能拿高薪。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7106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lIns="91440" tIns="45720" rIns="91440" bIns="45720" anchor="ctr"/>
          <a:p>
            <a:pPr marL="0" indent="0" eaLnBrk="1" hangingPunct="1"/>
            <a:r>
              <a:rPr lang="zh-CN" altLang="en-US" sz="4400" kern="1200" dirty="0">
                <a:latin typeface="+mj-lt"/>
                <a:ea typeface="+mj-ea"/>
                <a:cs typeface="+mj-cs"/>
                <a:sym typeface="Calibri" pitchFamily="34" charset="0"/>
              </a:rPr>
              <a:t>3其他工具包（对象）复习 1’</a:t>
            </a:r>
            <a:endParaRPr lang="zh-CN" altLang="en-US" sz="4400" kern="1200" dirty="0">
              <a:latin typeface="+mj-lt"/>
              <a:ea typeface="+mj-ea"/>
              <a:cs typeface="+mj-cs"/>
              <a:sym typeface="Calibri" pitchFamily="34" charset="0"/>
            </a:endParaRPr>
          </a:p>
        </p:txBody>
      </p:sp>
      <p:sp>
        <p:nvSpPr>
          <p:cNvPr id="47107" name="Rectangle 3"/>
          <p:cNvSpPr>
            <a:spLocks noGrp="1"/>
          </p:cNvSpPr>
          <p:nvPr>
            <p:ph type="subTitle" idx="1"/>
          </p:nvPr>
        </p:nvSpPr>
        <p:spPr>
          <a:xfrm>
            <a:off x="468313" y="3886200"/>
            <a:ext cx="8208962" cy="1752600"/>
          </a:xfrm>
        </p:spPr>
        <p:txBody>
          <a:bodyPr wrap="square" lIns="91440" tIns="45720" rIns="91440" bIns="45720" anchor="t"/>
          <a:p>
            <a:pPr marL="342900" indent="-34290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800" kern="1200" dirty="0">
                <a:latin typeface="+mn-lt"/>
                <a:ea typeface="+mn-ea"/>
                <a:cs typeface="+mn-cs"/>
                <a:sym typeface="Calibri" pitchFamily="34" charset="0"/>
              </a:rPr>
              <a:t>教学目标：</a:t>
            </a:r>
            <a:endParaRPr lang="zh-CN" altLang="en-US" sz="1800" kern="1200" dirty="0">
              <a:latin typeface="+mn-lt"/>
              <a:ea typeface="+mn-ea"/>
              <a:cs typeface="+mn-cs"/>
              <a:sym typeface="Calibri" pitchFamily="34" charset="0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800" kern="1200" dirty="0">
                <a:latin typeface="+mn-lt"/>
                <a:ea typeface="+mn-ea"/>
                <a:cs typeface="+mn-cs"/>
                <a:sym typeface="Calibri" pitchFamily="34" charset="0"/>
              </a:rPr>
              <a:t>1，深化理解对象的作用好处：</a:t>
            </a:r>
            <a:endParaRPr lang="zh-CN" altLang="en-US" sz="1800" kern="1200" dirty="0">
              <a:latin typeface="+mn-lt"/>
              <a:ea typeface="+mn-ea"/>
              <a:cs typeface="+mn-cs"/>
              <a:sym typeface="Calibri" pitchFamily="34" charset="0"/>
            </a:endParaRPr>
          </a:p>
          <a:p>
            <a:pPr marL="742950" lvl="1" indent="-28575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500" kern="1200" dirty="0">
                <a:latin typeface="+mn-lt"/>
                <a:ea typeface="+mn-ea"/>
                <a:cs typeface="+mn-cs"/>
                <a:sym typeface="Calibri" pitchFamily="34" charset="0"/>
              </a:rPr>
              <a:t>工具的分类管理；</a:t>
            </a:r>
            <a:endParaRPr lang="zh-CN" altLang="en-US" sz="1500" kern="1200" dirty="0">
              <a:latin typeface="+mn-lt"/>
              <a:ea typeface="+mn-ea"/>
              <a:cs typeface="+mn-cs"/>
              <a:sym typeface="Calibri" pitchFamily="34" charset="0"/>
            </a:endParaRPr>
          </a:p>
          <a:p>
            <a:pPr marL="742950" lvl="1" indent="-28575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500" kern="1200" dirty="0">
                <a:latin typeface="+mn-lt"/>
                <a:ea typeface="+mn-ea"/>
                <a:cs typeface="+mn-cs"/>
                <a:sym typeface="Calibri" pitchFamily="34" charset="0"/>
              </a:rPr>
              <a:t>只需要知道工具如何使用，而无须了解工具是如何制造的，比如电脑，打火机</a:t>
            </a:r>
            <a:endParaRPr lang="zh-CN" altLang="en-US" sz="1500" kern="1200" dirty="0">
              <a:latin typeface="+mn-lt"/>
              <a:ea typeface="+mn-ea"/>
              <a:cs typeface="+mn-cs"/>
              <a:sym typeface="Calibri" pitchFamily="34" charset="0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800" kern="1200" dirty="0">
                <a:latin typeface="+mn-lt"/>
                <a:ea typeface="+mn-ea"/>
                <a:cs typeface="+mn-cs"/>
                <a:sym typeface="Calibri" pitchFamily="34" charset="0"/>
              </a:rPr>
              <a:t>2，复习常用内置对象</a:t>
            </a:r>
            <a:endParaRPr lang="zh-CN" altLang="en-US" sz="1800" kern="1200" dirty="0">
              <a:latin typeface="+mn-lt"/>
              <a:ea typeface="+mn-ea"/>
              <a:cs typeface="+mn-cs"/>
              <a:sym typeface="Calibri" pitchFamily="34" charset="0"/>
            </a:endParaRPr>
          </a:p>
          <a:p>
            <a:pPr marL="342900" indent="-342900" algn="l" eaLnBrk="1" hangingPunct="1">
              <a:lnSpc>
                <a:spcPct val="90000"/>
              </a:lnSpc>
              <a:buFont typeface="Arial" pitchFamily="34" charset="0"/>
              <a:buNone/>
            </a:pPr>
            <a:r>
              <a:rPr lang="zh-CN" altLang="en-US" sz="1800" kern="1200" dirty="0">
                <a:latin typeface="+mn-lt"/>
                <a:ea typeface="+mn-ea"/>
                <a:cs typeface="+mn-cs"/>
                <a:sym typeface="Calibri" pitchFamily="34" charset="0"/>
              </a:rPr>
              <a:t>3，能够解决一些简单的关于内置对象的面试题目</a:t>
            </a:r>
            <a:endParaRPr lang="zh-CN" altLang="en-US" sz="1800" kern="1200" dirty="0">
              <a:latin typeface="+mn-lt"/>
              <a:ea typeface="+mn-ea"/>
              <a:cs typeface="+mn-cs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字符串函数</a:t>
            </a:r>
            <a:endParaRPr lang="zh-CN" altLang="zh-CN" dirty="0"/>
          </a:p>
        </p:txBody>
      </p:sp>
      <p:sp>
        <p:nvSpPr>
          <p:cNvPr id="48131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前面我们学习了和字符串相关的一些函数，</a:t>
            </a:r>
            <a:endParaRPr lang="zh-CN" altLang="zh-CN" dirty="0"/>
          </a:p>
          <a:p>
            <a:pPr eaLnBrk="1" hangingPunct="1"/>
            <a:r>
              <a:rPr lang="zh-CN" altLang="zh-CN" dirty="0"/>
              <a:t>请问同学有哪些函数？？</a:t>
            </a:r>
            <a:endParaRPr lang="zh-CN" altLang="zh-C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提问回答每个函数的用法</a:t>
            </a:r>
            <a:endParaRPr lang="zh-CN" altLang="zh-CN" dirty="0"/>
          </a:p>
        </p:txBody>
      </p:sp>
      <p:sp>
        <p:nvSpPr>
          <p:cNvPr id="49155" name="Rectangle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3475"/>
          </a:xfrm>
        </p:spPr>
        <p:txBody>
          <a:bodyPr wrap="square" lIns="91440" tIns="45720" rIns="91440" bIns="45720" anchor="t"/>
          <a:p>
            <a:pPr eaLnBrk="1" hangingPunct="1">
              <a:lnSpc>
                <a:spcPct val="80000"/>
              </a:lnSpc>
            </a:pPr>
            <a:r>
              <a:rPr lang="en-US" altLang="zh-CN" dirty="0"/>
              <a:t>String</a:t>
            </a:r>
            <a:endParaRPr lang="en-US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indexOf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subStr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subString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charAt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split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join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slice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toLowerCase</a:t>
            </a:r>
            <a:endParaRPr lang="zh-CN" altLang="zh-CN" dirty="0"/>
          </a:p>
          <a:p>
            <a:pPr eaLnBrk="1" hangingPunct="1">
              <a:lnSpc>
                <a:spcPct val="80000"/>
              </a:lnSpc>
            </a:pPr>
            <a:r>
              <a:rPr lang="zh-CN" altLang="zh-CN" dirty="0"/>
              <a:t>toUpperCase</a:t>
            </a:r>
            <a:endParaRPr lang="zh-CN" altLang="zh-C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017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字符串操作分类管理</a:t>
            </a:r>
            <a:endParaRPr lang="zh-CN" altLang="zh-CN" dirty="0"/>
          </a:p>
        </p:txBody>
      </p:sp>
      <p:sp>
        <p:nvSpPr>
          <p:cNvPr id="50179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同样的，我们将和字符串操作的一些函数放在一起统一管理，就像统一管理书籍一样，我们给这个容器起了一个名字：‘字符串对象’，英文名称‘</a:t>
            </a:r>
            <a:r>
              <a:rPr lang="en-US" altLang="zh-CN" dirty="0"/>
              <a:t>S</a:t>
            </a:r>
            <a:r>
              <a:rPr lang="zh-CN" altLang="zh-CN" dirty="0"/>
              <a:t>tring对象’（小沈阳~xiaoshengyang~~）</a:t>
            </a:r>
            <a:endParaRPr lang="zh-CN" altLang="zh-CN" dirty="0"/>
          </a:p>
          <a:p>
            <a:pPr eaLnBrk="1" hangingPunct="1"/>
            <a:endParaRPr lang="zh-CN" altLang="zh-CN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sz="3600" dirty="0"/>
              <a:t>如何使用字符串对象（容器）中</a:t>
            </a:r>
            <a:r>
              <a:rPr lang="zh-CN" altLang="zh-CN" sz="4000" dirty="0"/>
              <a:t>函数</a:t>
            </a:r>
            <a:endParaRPr lang="zh-CN" altLang="zh-CN" sz="4000" dirty="0"/>
          </a:p>
        </p:txBody>
      </p:sp>
      <p:sp>
        <p:nvSpPr>
          <p:cNvPr id="51203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点语法</a:t>
            </a:r>
            <a:endParaRPr lang="zh-CN" altLang="zh-CN" dirty="0"/>
          </a:p>
          <a:p>
            <a:pPr eaLnBrk="1" hangingPunct="1"/>
            <a:r>
              <a:rPr lang="zh-CN" altLang="zh-CN" dirty="0"/>
              <a:t>当我们定义一个字符串，其本质是一个对象，系统自动帮我们做好了，所以我们看不到，因此可以使用字符串容器中的方法</a:t>
            </a:r>
            <a:endParaRPr lang="zh-CN" altLang="zh-CN" dirty="0"/>
          </a:p>
        </p:txBody>
      </p:sp>
      <p:pic>
        <p:nvPicPr>
          <p:cNvPr id="5120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4005263"/>
            <a:ext cx="7286625" cy="19716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2226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数组容器复习</a:t>
            </a:r>
            <a:endParaRPr lang="zh-CN" altLang="zh-CN" dirty="0"/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 shift unshift </a:t>
            </a:r>
            <a:endParaRPr lang="zh-CN" altLang="zh-CN" dirty="0"/>
          </a:p>
          <a:p>
            <a:pPr eaLnBrk="1" hangingPunct="1"/>
            <a:r>
              <a:rPr lang="zh-CN" altLang="zh-CN" dirty="0"/>
              <a:t>pop push</a:t>
            </a:r>
            <a:endParaRPr lang="zh-CN" altLang="zh-CN" dirty="0"/>
          </a:p>
          <a:p>
            <a:pPr eaLnBrk="1" hangingPunct="1"/>
            <a:r>
              <a:rPr lang="zh-CN" altLang="zh-CN" dirty="0"/>
              <a:t>concat</a:t>
            </a:r>
            <a:endParaRPr lang="zh-CN" altLang="zh-CN" dirty="0"/>
          </a:p>
          <a:p>
            <a:pPr eaLnBrk="1" hangingPunct="1"/>
            <a:r>
              <a:rPr lang="zh-CN" altLang="zh-CN" dirty="0"/>
              <a:t>sort</a:t>
            </a:r>
            <a:endParaRPr lang="zh-CN" altLang="zh-CN" dirty="0"/>
          </a:p>
          <a:p>
            <a:pPr eaLnBrk="1" hangingPunct="1"/>
            <a:r>
              <a:rPr lang="zh-CN" altLang="zh-CN" dirty="0"/>
              <a:t>slice</a:t>
            </a:r>
            <a:endParaRPr lang="zh-CN" altLang="zh-CN" dirty="0"/>
          </a:p>
          <a:p>
            <a:pPr eaLnBrk="1" hangingPunct="1"/>
            <a:r>
              <a:rPr lang="zh-CN" altLang="zh-CN" dirty="0"/>
              <a:t>join</a:t>
            </a:r>
            <a:endParaRPr lang="zh-CN" altLang="zh-CN" dirty="0"/>
          </a:p>
          <a:p>
            <a:pPr eaLnBrk="1" hangingPunct="1"/>
            <a:r>
              <a:rPr lang="zh-CN" altLang="zh-CN" dirty="0"/>
              <a:t>splice</a:t>
            </a:r>
            <a:endParaRPr lang="zh-CN" altLang="zh-CN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sz="4000" dirty="0"/>
              <a:t>如何使用数组容器中的函数和属性</a:t>
            </a:r>
            <a:endParaRPr lang="zh-CN" altLang="zh-CN" sz="4000" dirty="0"/>
          </a:p>
        </p:txBody>
      </p:sp>
      <p:sp>
        <p:nvSpPr>
          <p:cNvPr id="53251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点语法</a:t>
            </a:r>
            <a:endParaRPr lang="zh-CN" altLang="zh-CN" dirty="0"/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2493963"/>
            <a:ext cx="7477125" cy="18002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4274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日期对象中存放的函数</a:t>
            </a:r>
            <a:endParaRPr lang="zh-CN" altLang="zh-CN" dirty="0"/>
          </a:p>
        </p:txBody>
      </p:sp>
      <p:sp>
        <p:nvSpPr>
          <p:cNvPr id="54275" name="Rectangle 3"/>
          <p:cNvSpPr>
            <a:spLocks noGrp="1"/>
          </p:cNvSpPr>
          <p:nvPr>
            <p:ph idx="1"/>
          </p:nvPr>
        </p:nvSpPr>
        <p:spPr/>
        <p:txBody>
          <a:bodyPr wrap="square" lIns="91440" tIns="45720" rIns="91440" bIns="45720" anchor="t"/>
          <a:p>
            <a:pPr eaLnBrk="1" hangingPunct="1"/>
            <a:r>
              <a:rPr lang="zh-CN" altLang="zh-CN" dirty="0"/>
              <a:t>获取时间</a:t>
            </a:r>
            <a:endParaRPr lang="zh-CN" altLang="zh-CN" dirty="0"/>
          </a:p>
          <a:p>
            <a:pPr eaLnBrk="1" hangingPunct="1"/>
            <a:r>
              <a:rPr lang="zh-CN" altLang="zh-CN" dirty="0"/>
              <a:t>获取日期</a:t>
            </a:r>
            <a:endParaRPr lang="zh-CN" altLang="zh-CN" dirty="0"/>
          </a:p>
          <a:p>
            <a:pPr eaLnBrk="1" hangingPunct="1"/>
            <a:r>
              <a:rPr lang="zh-CN" altLang="zh-CN" dirty="0"/>
              <a:t>设置时间</a:t>
            </a:r>
            <a:endParaRPr lang="zh-CN" altLang="zh-CN" dirty="0"/>
          </a:p>
          <a:p>
            <a:pPr eaLnBrk="1" hangingPunct="1"/>
            <a:r>
              <a:rPr lang="zh-CN" altLang="zh-CN" dirty="0"/>
              <a:t>设置日期</a:t>
            </a:r>
            <a:endParaRPr lang="zh-CN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课程目标</a:t>
            </a:r>
            <a:endParaRPr lang="zh-CN" altLang="en-US"/>
          </a:p>
        </p:txBody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复习JS基础知识点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重复乃学习之母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要想熟练掌握一	个知识点需要多次的重复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面向对象知识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面试题目讲解</a:t>
            </a:r>
            <a:endParaRPr lang="en-US" altLang="x-none" dirty="0"/>
          </a:p>
          <a:p>
            <a:pPr lvl="0" eaLnBrk="1" hangingPunct="1"/>
            <a:r>
              <a:rPr lang="zh-CN" altLang="en-US" dirty="0"/>
              <a:t>提升大家的理论高度</a:t>
            </a:r>
            <a:endParaRPr lang="en-US" altLang="x-none" dirty="0"/>
          </a:p>
          <a:p>
            <a:pPr lvl="0" eaLnBrk="1" hangingPunct="1"/>
            <a:r>
              <a:rPr lang="zh-CN" altLang="en-US" dirty="0"/>
              <a:t>面试毕竟都是理论</a:t>
            </a:r>
            <a:endParaRPr lang="zh-CN" altLang="en-US" dirty="0"/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5298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数学对象和机器人</a:t>
            </a:r>
            <a:endParaRPr lang="zh-CN" altLang="zh-CN" dirty="0"/>
          </a:p>
        </p:txBody>
      </p:sp>
      <p:sp>
        <p:nvSpPr>
          <p:cNvPr id="55299" name="Rectangle 3"/>
          <p:cNvSpPr>
            <a:spLocks noGrp="1"/>
          </p:cNvSpPr>
          <p:nvPr>
            <p:ph idx="1"/>
          </p:nvPr>
        </p:nvSpPr>
        <p:spPr>
          <a:xfrm>
            <a:off x="250825" y="1412875"/>
            <a:ext cx="8642350" cy="4713288"/>
          </a:xfrm>
        </p:spPr>
        <p:txBody>
          <a:bodyPr wrap="square" lIns="91440" tIns="45720" rIns="91440" bIns="45720" anchor="t"/>
          <a:p>
            <a:pPr eaLnBrk="1" hangingPunct="1">
              <a:lnSpc>
                <a:spcPct val="90000"/>
              </a:lnSpc>
            </a:pPr>
            <a:r>
              <a:rPr lang="zh-CN" altLang="zh-CN" sz="2400" dirty="0"/>
              <a:t>请问同学，如何计算圆的周长：2πr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400" dirty="0"/>
              <a:t>那么π的值是多少，3.1415926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400" dirty="0"/>
              <a:t>哪位同学能背诵后面100位，1000位。。。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400" dirty="0"/>
              <a:t>其实数学容器（对象）中都已经保存了这个值，我们可以通过Math.PI的形式获取这个值，而无需再去记忆了。。</a:t>
            </a: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zh-CN" sz="2400" dirty="0"/>
          </a:p>
          <a:p>
            <a:pPr eaLnBrk="1" hangingPunct="1">
              <a:lnSpc>
                <a:spcPct val="90000"/>
              </a:lnSpc>
            </a:pPr>
            <a:r>
              <a:rPr lang="zh-CN" altLang="zh-CN" sz="2400" dirty="0"/>
              <a:t>有了对象，我们人类就会变得越来越轻松，人类也变得越来越懒，人类以前什么都亲手去做，以后我们只需要学会如何控制机器人（对象）就可以了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anchor="ctr"/>
          <a:p>
            <a:pPr eaLnBrk="1" hangingPunct="1"/>
            <a:r>
              <a:rPr lang="zh-CN" altLang="zh-CN" dirty="0"/>
              <a:t>数学对象</a:t>
            </a:r>
            <a:endParaRPr lang="zh-CN" altLang="zh-CN" dirty="0"/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ph type="tbl" idx="1"/>
          </p:nvPr>
        </p:nvGraphicFramePr>
        <p:xfrm>
          <a:off x="457200" y="1600200"/>
          <a:ext cx="8229600" cy="4889500"/>
        </p:xfrm>
        <a:graphic>
          <a:graphicData uri="http://schemas.openxmlformats.org/drawingml/2006/table">
            <a:tbl>
              <a:tblPr/>
              <a:tblGrid>
                <a:gridCol w="1257300"/>
                <a:gridCol w="6972300"/>
              </a:tblGrid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属性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描述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返回算术常量 e，即自然对数的底数（约等于2.718）。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LN2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2 的自然对数（约等于0.693）。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LN10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10 的自然对数（约等于2.302）。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LOG2E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返回以 2 为底的 e 的对数（约等于 1.414）。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LOG10E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返回以 10 为底的 e 的对数（约等于0.434）。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3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PI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返回圆周率（约等于3.14159）。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SQRT1_2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返回返回 2 的平方根的倒数（约等于 0.707）。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SQRT2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2 的平方根（约等于 1.414）。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日期占位符 3"/>
          <p:cNvSpPr txBox="1"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91440" tIns="45720" rIns="91440" bIns="45720" anchor="ctr"/>
          <a:p>
            <a:fld id="{BB962C8B-B14F-4D97-AF65-F5344CB8AC3E}" type="datetime1">
              <a:rPr lang="zh-CN" altLang="en-US" dirty="0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graphicFrame>
        <p:nvGraphicFramePr>
          <p:cNvPr id="2" name="Group 2"/>
          <p:cNvGraphicFramePr>
            <a:graphicFrameLocks noGrp="1"/>
          </p:cNvGraphicFramePr>
          <p:nvPr>
            <p:ph type="tbl" idx="1"/>
          </p:nvPr>
        </p:nvGraphicFramePr>
        <p:xfrm>
          <a:off x="611188" y="620713"/>
          <a:ext cx="8229600" cy="8099425"/>
        </p:xfrm>
        <a:graphic>
          <a:graphicData uri="http://schemas.openxmlformats.org/drawingml/2006/table">
            <a:tbl>
              <a:tblPr/>
              <a:tblGrid>
                <a:gridCol w="1281112"/>
                <a:gridCol w="6948488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方法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描述</a:t>
                      </a:r>
                      <a:endParaRPr kumimoji="0" lang="zh-CN" altLang="zh-CN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abs(x)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返回数的绝对值。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acos(x)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返回数的反余弦值。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asin(x)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返回数的反正弦值。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atan(x)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以介于 -PI/2 与 PI/2 弧度之间的数值来返回 x 的反正切值。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atan2(y,x)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返回从 x 轴到点 (x,y) 的角度（介于 -PI/2 与 PI/2 弧度之间）。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ceil(x)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对数进行上舍入。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cos(x)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返回数的余弦。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exp(x)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e 的指数。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floor(x)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对数进行下舍入。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log(x)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返回数的自然对数（底为e）。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max(x,y)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x 和 y 中的最高值。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min(x,y)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x 和 y 中的最低值。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pow(x,y)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x 的 y 次幂。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random()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0 ~ 1 之间的随机数。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round(x)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把数四舍五入为最接近的整数。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sin(x)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返回数的正弦。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sqrt(x)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返回数的平方根。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tan(x)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返回角的正切。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toSource()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返回该对象的源代码。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valueOf()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rPr>
                        <a:t>返回 Math 对象的原始值。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宋体" pitchFamily="2" charset="-122"/>
                          <a:sym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  <a:sym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945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19458" name="Rectangle 2"/>
          <p:cNvSpPr>
            <a:spLocks noGrp="1"/>
          </p:cNvSpPr>
          <p:nvPr>
            <p:ph type="ctrTitle"/>
          </p:nvPr>
        </p:nvSpPr>
        <p:spPr>
          <a:xfrm>
            <a:off x="471170" y="2131695"/>
            <a:ext cx="8234680" cy="1470025"/>
          </a:xfrm>
        </p:spPr>
        <p:txBody>
          <a:bodyPr wrap="square" anchor="ctr">
            <a:noAutofit/>
          </a:bodyPr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 sz="4800" b="1">
                <a:solidFill>
                  <a:schemeClr val="bg1"/>
                </a:solidFill>
              </a:rPr>
              <a:t>主题：什么是面向对象编程</a:t>
            </a:r>
            <a:endParaRPr lang="en-US" altLang="zh-CN" sz="4800" b="1">
              <a:solidFill>
                <a:schemeClr val="bg1"/>
              </a:solidFill>
            </a:endParaRPr>
          </a:p>
        </p:txBody>
      </p:sp>
      <p:sp>
        <p:nvSpPr>
          <p:cNvPr id="19459" name="Rectangle 3"/>
          <p:cNvSpPr>
            <a:spLocks noGrp="1"/>
          </p:cNvSpPr>
          <p:nvPr>
            <p:ph type="subTitle"/>
          </p:nvPr>
        </p:nvSpPr>
        <p:spPr>
          <a:xfrm>
            <a:off x="973138" y="3886200"/>
            <a:ext cx="7704137" cy="1752600"/>
          </a:xfrm>
        </p:spPr>
        <p:txBody>
          <a:bodyPr wrap="square" anchor="t">
            <a:normAutofit lnSpcReduction="10000"/>
          </a:bodyPr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>
                <a:solidFill>
                  <a:schemeClr val="bg1"/>
                </a:solidFill>
              </a:rPr>
              <a:t>教学目标：</a:t>
            </a:r>
            <a:endParaRPr lang="zh-CN" altLang="en-US">
              <a:solidFill>
                <a:schemeClr val="bg1"/>
              </a:solidFill>
            </a:endParaRPr>
          </a:p>
          <a:p>
            <a:pPr marL="342900" lvl="0" indent="-342900" algn="l" eaLnBrk="1" hangingPunct="1">
              <a:lnSpc>
                <a:spcPct val="800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对比汽车组装理解面向编程概念</a:t>
            </a:r>
            <a:endParaRPr lang="zh-CN" altLang="en-US" sz="2400">
              <a:solidFill>
                <a:schemeClr val="bg1"/>
              </a:solidFill>
            </a:endParaRPr>
          </a:p>
          <a:p>
            <a:pPr marL="342900" lvl="0" indent="-342900" algn="l" eaLnBrk="1" hangingPunct="1">
              <a:lnSpc>
                <a:spcPct val="8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比较传统方式和面向对象编程的好处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上一主题回顾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前面我们已经知道内置对象，学会了如何使用别人写好的对象。</a:t>
            </a:r>
            <a:endParaRPr lang="zh-CN" altLang="en-US"/>
          </a:p>
          <a:p>
            <a:r>
              <a:rPr lang="zh-CN" altLang="en-US"/>
              <a:t>那么如何自定义属于我们自己的对象呢？</a:t>
            </a:r>
            <a:endParaRPr lang="zh-CN" altLang="en-US"/>
          </a:p>
          <a:p>
            <a:r>
              <a:rPr lang="zh-CN" altLang="en-US"/>
              <a:t>下面我们开始讲解如何定义对象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自定义对象其实就是面向对象编程，那么什么是面向对象编程？</a:t>
            </a:r>
            <a:endParaRPr lang="zh-CN" altLang="en-US"/>
          </a:p>
          <a:p>
            <a:r>
              <a:rPr lang="zh-CN" altLang="en-US"/>
              <a:t>面向对象编程和我们学习的编程有什么不同和好处呢？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什么是面向对象编程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面向对象编程两步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获取对象</a:t>
            </a:r>
            <a:endParaRPr lang="zh-CN" altLang="en-US"/>
          </a:p>
          <a:p>
            <a:pPr lvl="1"/>
            <a:r>
              <a:rPr lang="zh-CN" altLang="en-US" sz="2800"/>
              <a:t>学会别人编写的对象</a:t>
            </a:r>
            <a:endParaRPr lang="zh-CN" altLang="en-US" sz="2800"/>
          </a:p>
          <a:p>
            <a:pPr lvl="1"/>
            <a:r>
              <a:rPr lang="zh-CN" altLang="en-US" sz="2800"/>
              <a:t>自定义自己的对象</a:t>
            </a:r>
            <a:endParaRPr lang="zh-CN" altLang="en-US" sz="2800"/>
          </a:p>
          <a:p>
            <a:r>
              <a:rPr lang="zh-CN" altLang="en-US"/>
              <a:t>面向对象编程</a:t>
            </a:r>
            <a:endParaRPr lang="zh-CN" altLang="en-US"/>
          </a:p>
          <a:p>
            <a:pPr lvl="1"/>
            <a:r>
              <a:rPr lang="zh-CN" altLang="en-US"/>
              <a:t>和前面编程方式一样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通过代码体会下传统和面向对象编程的好处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标题 20481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sp>
        <p:nvSpPr>
          <p:cNvPr id="20482" name="文本占位符 2048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演示为主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对比汽车组装分析面向对象编程其实就是一个汽车组装过程：</a:t>
            </a:r>
            <a:endParaRPr lang="zh-CN" altLang="en-US"/>
          </a:p>
          <a:p>
            <a:pPr lvl="1"/>
            <a:r>
              <a:rPr lang="zh-CN" altLang="en-US"/>
              <a:t>先有零件，再组装</a:t>
            </a:r>
            <a:endParaRPr lang="zh-CN" altLang="en-US"/>
          </a:p>
          <a:p>
            <a:pPr lvl="1"/>
            <a:r>
              <a:rPr lang="zh-CN" altLang="en-US"/>
              <a:t>得到零件：就是得到对象</a:t>
            </a:r>
            <a:endParaRPr lang="zh-CN" altLang="en-US"/>
          </a:p>
          <a:p>
            <a:pPr lvl="1"/>
            <a:r>
              <a:rPr lang="zh-CN" altLang="en-US"/>
              <a:t>组装：就是使用零件组装汽车</a:t>
            </a:r>
            <a:r>
              <a:rPr lang="en-US" altLang="zh-CN"/>
              <a:t>--</a:t>
            </a:r>
            <a:r>
              <a:rPr lang="zh-CN" altLang="en-US"/>
              <a:t>就是使用对象中的方法编程。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</a:p>
        </p:txBody>
      </p:sp>
      <p:sp>
        <p:nvSpPr>
          <p:cNvPr id="21507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前面我们大概看了别人写的很多对象</a:t>
            </a: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是不是方便了我们的开发工作。</a:t>
            </a: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其实学习js就是学习各种工具包，然后使用工具包开发</a:t>
            </a: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那么我们也可以采用对象的方式来编程。</a:t>
            </a: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以前我们都是将所有代码写在一起</a:t>
            </a:r>
            <a:endParaRPr lang="zh-CN" altLang="en-US" sz="2800" dirty="0"/>
          </a:p>
          <a:p>
            <a:pPr lvl="0" eaLnBrk="1" hangingPunct="1">
              <a:lnSpc>
                <a:spcPct val="80000"/>
              </a:lnSpc>
            </a:pPr>
            <a:r>
              <a:rPr lang="zh-CN" altLang="en-US" sz="2800" dirty="0"/>
              <a:t>以后我们可以这样来编程：</a:t>
            </a:r>
            <a:endParaRPr lang="zh-CN" altLang="en-US" sz="2800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sz="2400" dirty="0"/>
              <a:t>先分析需要哪些工具包</a:t>
            </a:r>
            <a:endParaRPr lang="zh-CN" altLang="en-US" sz="2400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sz="2400" dirty="0"/>
              <a:t>然后依次开发每个工具包</a:t>
            </a:r>
            <a:endParaRPr lang="zh-CN" altLang="en-US" sz="2400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sz="2400" dirty="0"/>
              <a:t>然后再使用已经写好的工具包实现我们想要的功能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/>
            <a:r>
              <a:rPr lang="zh-CN" altLang="en-US" b="1">
                <a:solidFill>
                  <a:srgbClr val="0070C0"/>
                </a:solidFill>
              </a:rPr>
              <a:t>理论的重要性</a:t>
            </a:r>
            <a:endParaRPr lang="zh-CN" altLang="en-US" b="1">
              <a:solidFill>
                <a:srgbClr val="0070C0"/>
              </a:solidFill>
            </a:endParaRPr>
          </a:p>
        </p:txBody>
      </p:sp>
      <p:sp>
        <p:nvSpPr>
          <p:cNvPr id="7170" name="Rectangle 3"/>
          <p:cNvSpPr>
            <a:spLocks noGrp="1"/>
          </p:cNvSpPr>
          <p:nvPr>
            <p:ph type="subTitle"/>
          </p:nvPr>
        </p:nvSpPr>
        <p:spPr>
          <a:xfrm>
            <a:off x="278130" y="3887470"/>
            <a:ext cx="8546465" cy="1774825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l">
              <a:buNone/>
            </a:pPr>
            <a:r>
              <a:rPr lang="zh-CN" altLang="en-US" sz="2400"/>
              <a:t>教学目标：</a:t>
            </a:r>
            <a:endParaRPr lang="zh-CN" altLang="en-US" sz="2400"/>
          </a:p>
          <a:p>
            <a:pPr marL="0" lvl="0" indent="0" algn="l">
              <a:buNone/>
            </a:pPr>
            <a:r>
              <a:rPr lang="zh-CN" altLang="en-US" sz="2400"/>
              <a:t>让学生明白理论的重要性，</a:t>
            </a:r>
            <a:endParaRPr lang="zh-CN" altLang="en-US" sz="2400"/>
          </a:p>
          <a:p>
            <a:pPr marL="0" lvl="0" indent="0" algn="l">
              <a:buNone/>
            </a:pPr>
            <a:r>
              <a:rPr lang="zh-CN" altLang="en-US" sz="2400"/>
              <a:t>夸张来说：相对于进入一家企业而言，学习的特效一点用没有</a:t>
            </a:r>
            <a:endParaRPr lang="zh-CN" altLang="en-US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传统方式</a:t>
            </a:r>
            <a:endParaRPr lang="zh-CN" altLang="en-US"/>
          </a:p>
        </p:txBody>
      </p:sp>
      <p:sp>
        <p:nvSpPr>
          <p:cNvPr id="22530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</a:p>
        </p:txBody>
      </p:sp>
      <p:sp>
        <p:nvSpPr>
          <p:cNvPr id="2253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pic>
        <p:nvPicPr>
          <p:cNvPr id="22532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" y="1490663"/>
            <a:ext cx="5181600" cy="50482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 dirty="0"/>
              <a:t>传统开发四要素 </a:t>
            </a:r>
            <a:r>
              <a:rPr lang="en-US" altLang="x-none" dirty="0"/>
              <a:t>– </a:t>
            </a:r>
            <a:r>
              <a:rPr lang="zh-CN" altLang="en-US" dirty="0"/>
              <a:t>牢记</a:t>
            </a:r>
            <a:endParaRPr lang="zh-CN" altLang="en-US" dirty="0"/>
          </a:p>
        </p:txBody>
      </p:sp>
      <p:sp>
        <p:nvSpPr>
          <p:cNvPr id="23554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定义变量保存数据</a:t>
            </a:r>
            <a:endParaRPr lang="en-US" altLang="x-none" dirty="0"/>
          </a:p>
          <a:p>
            <a:pPr lvl="0" eaLnBrk="1" hangingPunct="1"/>
            <a:r>
              <a:rPr lang="zh-CN" altLang="en-US" dirty="0"/>
              <a:t>获取元素</a:t>
            </a:r>
            <a:endParaRPr lang="en-US" altLang="x-none" dirty="0"/>
          </a:p>
          <a:p>
            <a:pPr lvl="0" eaLnBrk="1" hangingPunct="1"/>
            <a:r>
              <a:rPr lang="zh-CN" altLang="en-US" dirty="0"/>
              <a:t>绑定元素</a:t>
            </a:r>
            <a:endParaRPr lang="en-US" altLang="x-none" dirty="0"/>
          </a:p>
          <a:p>
            <a:pPr lvl="0" eaLnBrk="1" hangingPunct="1"/>
            <a:r>
              <a:rPr lang="zh-CN" altLang="en-US" dirty="0"/>
              <a:t>绑定事件</a:t>
            </a:r>
            <a:endParaRPr lang="zh-CN" altLang="en-US" dirty="0"/>
          </a:p>
        </p:txBody>
      </p:sp>
      <p:sp>
        <p:nvSpPr>
          <p:cNvPr id="2355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 dirty="0"/>
              <a:t>传统方式 </a:t>
            </a:r>
            <a:r>
              <a:rPr lang="en-US" altLang="x-none" dirty="0"/>
              <a:t>– </a:t>
            </a:r>
            <a:r>
              <a:rPr lang="zh-CN" altLang="en-US" dirty="0"/>
              <a:t>使用</a:t>
            </a:r>
            <a:r>
              <a:rPr lang="en-US" altLang="x-none" dirty="0"/>
              <a:t>json</a:t>
            </a:r>
            <a:r>
              <a:rPr lang="zh-CN" altLang="en-US" dirty="0"/>
              <a:t>保存数据</a:t>
            </a:r>
            <a:endParaRPr lang="zh-CN" altLang="en-US" dirty="0"/>
          </a:p>
        </p:txBody>
      </p:sp>
      <p:sp>
        <p:nvSpPr>
          <p:cNvPr id="24578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</a:p>
        </p:txBody>
      </p:sp>
      <p:sp>
        <p:nvSpPr>
          <p:cNvPr id="2457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pic>
        <p:nvPicPr>
          <p:cNvPr id="24580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7200" y="1446213"/>
            <a:ext cx="5886450" cy="41433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传统方式开发存在的缺点</a:t>
            </a:r>
            <a:endParaRPr lang="zh-CN" altLang="en-US"/>
          </a:p>
        </p:txBody>
      </p:sp>
      <p:sp>
        <p:nvSpPr>
          <p:cNvPr id="2560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marL="0" lvl="0" indent="0" eaLnBrk="1" hangingPunct="1">
              <a:buNone/>
            </a:pPr>
            <a:r>
              <a:rPr lang="zh-CN" altLang="en-US"/>
              <a:t>将代码都写在一起，一坨一坨的，如果代码量很庞大，每次修改都要先读懂整个代码。维护起来很麻烦。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使用工具包形式</a:t>
            </a:r>
            <a:endParaRPr lang="zh-CN" altLang="en-US"/>
          </a:p>
        </p:txBody>
      </p:sp>
      <p:sp>
        <p:nvSpPr>
          <p:cNvPr id="26626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我们首先定义两个工具包：产品，购物车来保存和产品，购物车相关的一些工具。</a:t>
            </a:r>
            <a:endParaRPr lang="en-US" altLang="x-none" dirty="0"/>
          </a:p>
          <a:p>
            <a:pPr lvl="0" eaLnBrk="1" hangingPunct="1"/>
            <a:endParaRPr lang="en-US" altLang="x-none" dirty="0"/>
          </a:p>
          <a:p>
            <a:pPr lvl="0" eaLnBrk="1" hangingPunct="1"/>
            <a:r>
              <a:rPr lang="zh-CN" altLang="en-US" dirty="0"/>
              <a:t>我们暂时不考虑工具如何编写</a:t>
            </a:r>
            <a:endParaRPr lang="en-US" altLang="x-none" dirty="0"/>
          </a:p>
        </p:txBody>
      </p:sp>
      <p:sp>
        <p:nvSpPr>
          <p:cNvPr id="2662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对象方式思路</a:t>
            </a:r>
            <a:endParaRPr lang="zh-CN" altLang="en-US"/>
          </a:p>
        </p:txBody>
      </p:sp>
      <p:sp>
        <p:nvSpPr>
          <p:cNvPr id="2765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先思考需要几个工具包</a:t>
            </a:r>
            <a:endParaRPr lang="zh-CN" altLang="en-US"/>
          </a:p>
          <a:p>
            <a:pPr lvl="0" eaLnBrk="1" hangingPunct="1"/>
            <a:r>
              <a:rPr lang="zh-CN" altLang="en-US"/>
              <a:t>开发工具包（就是开发一个一个小函数）</a:t>
            </a:r>
            <a:endParaRPr lang="zh-CN" altLang="en-US"/>
          </a:p>
          <a:p>
            <a:pPr lvl="0" eaLnBrk="1" hangingPunct="1"/>
            <a:r>
              <a:rPr lang="zh-CN" altLang="en-US"/>
              <a:t>使用工具包中的工具组织代码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使用工具包形式开发代码</a:t>
            </a:r>
            <a:endParaRPr lang="zh-CN" altLang="en-US"/>
          </a:p>
        </p:txBody>
      </p:sp>
      <p:sp>
        <p:nvSpPr>
          <p:cNvPr id="28674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</a:p>
        </p:txBody>
      </p:sp>
      <p:sp>
        <p:nvSpPr>
          <p:cNvPr id="2867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pic>
        <p:nvPicPr>
          <p:cNvPr id="28676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215" y="1412875"/>
            <a:ext cx="5088890" cy="194246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77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11955" y="3645535"/>
            <a:ext cx="4370705" cy="282194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引导主动思考</a:t>
            </a:r>
            <a:endParaRPr lang="zh-CN" altLang="en-US"/>
          </a:p>
        </p:txBody>
      </p:sp>
      <p:sp>
        <p:nvSpPr>
          <p:cNvPr id="29698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zh-CN" altLang="en-US"/>
              <a:t>请同学比较二种实现方式，第二种相对第一种有什么不同，有什么好处？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比较</a:t>
            </a:r>
            <a:endParaRPr lang="zh-CN" altLang="en-US"/>
          </a:p>
        </p:txBody>
      </p:sp>
      <p:sp>
        <p:nvSpPr>
          <p:cNvPr id="30722" name="内容占位符 2"/>
          <p:cNvSpPr>
            <a:spLocks noGrp="1"/>
          </p:cNvSpPr>
          <p:nvPr>
            <p:ph/>
          </p:nvPr>
        </p:nvSpPr>
        <p:spPr>
          <a:xfrm>
            <a:off x="0" y="1600200"/>
            <a:ext cx="9144000" cy="4525963"/>
          </a:xfrm>
        </p:spPr>
        <p:txBody>
          <a:bodyPr wrap="square" anchor="t"/>
          <a:p>
            <a:pPr lvl="0"/>
            <a:r>
              <a:rPr lang="zh-CN" altLang="en-US" dirty="0"/>
              <a:t>传统方式：直接写细节</a:t>
            </a:r>
            <a:endParaRPr lang="en-US" altLang="x-none" dirty="0"/>
          </a:p>
          <a:p>
            <a:pPr lvl="0"/>
            <a:r>
              <a:rPr lang="zh-CN" altLang="en-US" dirty="0"/>
              <a:t>对象方式：宏观思考，再写细节</a:t>
            </a:r>
            <a:endParaRPr lang="en-US" altLang="x-none" dirty="0"/>
          </a:p>
          <a:p>
            <a:pPr lvl="0"/>
            <a:endParaRPr lang="en-US" altLang="x-none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传统方式和对象方式对比</a:t>
            </a:r>
            <a:endParaRPr lang="zh-CN" altLang="en-US"/>
          </a:p>
        </p:txBody>
      </p:sp>
      <p:sp>
        <p:nvSpPr>
          <p:cNvPr id="32770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zh-CN" altLang="en-US"/>
              <a:t>整个代码就是一坨坨的，不可分割</a:t>
            </a:r>
            <a:endParaRPr lang="zh-CN" altLang="en-US"/>
          </a:p>
          <a:p>
            <a:pPr lvl="0"/>
            <a:r>
              <a:rPr lang="zh-CN" altLang="en-US"/>
              <a:t>对象方式主张先生产一个一个的零件，然后基于这些零件组装产品</a:t>
            </a:r>
            <a:endParaRPr lang="zh-CN" altLang="en-US"/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44575" y="3502025"/>
            <a:ext cx="4144963" cy="25908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819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理论的重要性</a:t>
            </a:r>
            <a:endParaRPr lang="zh-CN" altLang="en-US"/>
          </a:p>
        </p:txBody>
      </p:sp>
      <p:sp>
        <p:nvSpPr>
          <p:cNvPr id="8195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sz="2400"/>
              <a:t>前面写了很多特效，但是想要面试成功一些企业是远远不够的，因为面试基本上都是考察理论基础。</a:t>
            </a:r>
            <a:endParaRPr lang="zh-CN" altLang="en-US" sz="2400"/>
          </a:p>
          <a:p>
            <a:pPr lvl="0" eaLnBrk="1" hangingPunct="1"/>
            <a:endParaRPr lang="zh-CN" altLang="en-US" sz="2400"/>
          </a:p>
          <a:p>
            <a:pPr lvl="0" eaLnBrk="1" hangingPunct="1"/>
            <a:r>
              <a:rPr lang="zh-CN" altLang="en-US" sz="2400"/>
              <a:t>大家不要想着在这四个月实践，写特效的能力会很高，没</a:t>
            </a:r>
            <a:r>
              <a:rPr lang="en-US" altLang="zh-CN" sz="2400"/>
              <a:t>3</a:t>
            </a:r>
            <a:r>
              <a:rPr lang="zh-CN" altLang="en-US" sz="2400"/>
              <a:t>年经验，实践能力是很难提到到一个高度的。</a:t>
            </a:r>
            <a:endParaRPr lang="zh-CN" altLang="en-US" sz="2400"/>
          </a:p>
          <a:p>
            <a:pPr lvl="0" eaLnBrk="1" hangingPunct="1"/>
            <a:endParaRPr lang="zh-CN" altLang="en-US" sz="2400"/>
          </a:p>
          <a:p>
            <a:pPr lvl="0" eaLnBrk="1" hangingPunct="1"/>
            <a:r>
              <a:rPr lang="zh-CN" altLang="en-US" sz="2400"/>
              <a:t>所以我们出去首先要成为理论巨人，才能通过人家公司的面试，公司一般都是通过面试你的理论能力，因为实践可以通过后天慢慢来培养，如果你连理论都不会，那么你连进人家公司的机会都没有。</a:t>
            </a:r>
            <a:endParaRPr lang="zh-CN" altLang="en-US"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制造 和组装</a:t>
            </a:r>
            <a:endParaRPr lang="zh-CN" altLang="en-US"/>
          </a:p>
        </p:txBody>
      </p:sp>
      <p:sp>
        <p:nvSpPr>
          <p:cNvPr id="31746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/>
            <a:r>
              <a:rPr lang="zh-CN" altLang="en-US" dirty="0"/>
              <a:t>相对于生产汽车：</a:t>
            </a:r>
            <a:endParaRPr lang="en-US" altLang="x-none" dirty="0"/>
          </a:p>
          <a:p>
            <a:pPr marL="457200" lvl="1" indent="0">
              <a:buNone/>
            </a:pPr>
            <a:r>
              <a:rPr lang="zh-CN" altLang="en-US" dirty="0"/>
              <a:t>传统方式：直接制造，没有零件的概念，一切都偶合在一起，无法拆卸，一处坏，整体全坏</a:t>
            </a:r>
            <a:endParaRPr lang="en-US" altLang="x-none" dirty="0"/>
          </a:p>
          <a:p>
            <a:pPr marL="457200" lvl="1" indent="0">
              <a:buNone/>
            </a:pPr>
            <a:r>
              <a:rPr lang="zh-CN" altLang="en-US" dirty="0"/>
              <a:t>对象方式：先将制造汽车模块化，零件化，制造汽车其实不是制造，而是组装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好处总结</a:t>
            </a:r>
            <a:endParaRPr lang="zh-CN" altLang="en-US"/>
          </a:p>
        </p:txBody>
      </p:sp>
      <p:sp>
        <p:nvSpPr>
          <p:cNvPr id="33794" name="内容占位符 2"/>
          <p:cNvSpPr>
            <a:spLocks noGrp="1"/>
          </p:cNvSpPr>
          <p:nvPr>
            <p:ph/>
          </p:nvPr>
        </p:nvSpPr>
        <p:spPr>
          <a:xfrm>
            <a:off x="457200" y="1436688"/>
            <a:ext cx="8434388" cy="4924425"/>
          </a:xfrm>
        </p:spPr>
        <p:txBody>
          <a:bodyPr wrap="square" anchor="t"/>
          <a:p>
            <a:pPr lvl="0" eaLnBrk="1" hangingPunct="1"/>
            <a:r>
              <a:rPr lang="zh-CN" altLang="en-US" sz="2400" dirty="0"/>
              <a:t>将代码分类管理</a:t>
            </a:r>
            <a:endParaRPr lang="en-US" altLang="x-none" sz="2400" dirty="0"/>
          </a:p>
          <a:p>
            <a:pPr lvl="1" indent="-285750" eaLnBrk="1" hangingPunct="1"/>
            <a:r>
              <a:rPr lang="zh-CN" altLang="en-US" sz="2000" dirty="0"/>
              <a:t>将产品相关代码放在一起</a:t>
            </a:r>
            <a:endParaRPr lang="en-US" altLang="x-none" sz="2000" dirty="0"/>
          </a:p>
          <a:p>
            <a:pPr lvl="1" indent="-285750" eaLnBrk="1" hangingPunct="1"/>
            <a:r>
              <a:rPr lang="zh-CN" altLang="en-US" sz="2000" dirty="0"/>
              <a:t>将购物车相关代码放在一起</a:t>
            </a:r>
            <a:endParaRPr lang="en-US" altLang="x-none" sz="2000" dirty="0"/>
          </a:p>
          <a:p>
            <a:pPr lvl="1" indent="-285750" eaLnBrk="1" hangingPunct="1"/>
            <a:r>
              <a:rPr lang="zh-CN" altLang="en-US" sz="2000" dirty="0"/>
              <a:t>使用的时候只需要使用某个工具即可</a:t>
            </a:r>
            <a:endParaRPr lang="en-US" altLang="x-none" sz="2000" dirty="0"/>
          </a:p>
          <a:p>
            <a:pPr lvl="1" indent="-285750" eaLnBrk="1" hangingPunct="1"/>
            <a:r>
              <a:rPr lang="zh-CN" altLang="en-US" sz="2000" dirty="0"/>
              <a:t>将一坨代码用函数包装起来，看做一个整理</a:t>
            </a:r>
            <a:endParaRPr lang="en-US" altLang="x-none" sz="2000" dirty="0"/>
          </a:p>
          <a:p>
            <a:pPr lvl="0" eaLnBrk="1" hangingPunct="1"/>
            <a:r>
              <a:rPr lang="zh-CN" altLang="en-US" sz="2400" dirty="0"/>
              <a:t>代码清晰</a:t>
            </a:r>
            <a:endParaRPr lang="en-US" altLang="x-none" sz="2400" dirty="0"/>
          </a:p>
          <a:p>
            <a:pPr lvl="0" eaLnBrk="1" hangingPunct="1"/>
            <a:r>
              <a:rPr lang="zh-CN" altLang="en-US" sz="2400" dirty="0"/>
              <a:t>容易维护</a:t>
            </a:r>
            <a:endParaRPr lang="en-US" altLang="x-none" sz="2400" dirty="0"/>
          </a:p>
          <a:p>
            <a:pPr lvl="0" eaLnBrk="1" hangingPunct="1"/>
            <a:r>
              <a:rPr lang="zh-CN" altLang="en-US" sz="2400" dirty="0"/>
              <a:t>容易发现问题</a:t>
            </a:r>
            <a:endParaRPr lang="en-US" altLang="x-none" sz="2400" dirty="0"/>
          </a:p>
          <a:p>
            <a:pPr lvl="0" eaLnBrk="1" hangingPunct="1"/>
            <a:r>
              <a:rPr lang="zh-CN" altLang="en-US" sz="2400" dirty="0"/>
              <a:t>代码可读性好</a:t>
            </a:r>
            <a:endParaRPr lang="en-US" altLang="x-none" sz="2400" dirty="0"/>
          </a:p>
          <a:p>
            <a:pPr lvl="0" eaLnBrk="1" hangingPunct="1"/>
            <a:r>
              <a:rPr lang="zh-CN" altLang="en-US" sz="2400" dirty="0"/>
              <a:t>易于团队化作战 </a:t>
            </a:r>
            <a:r>
              <a:rPr lang="en-US" altLang="x-none" sz="2400" dirty="0"/>
              <a:t>– </a:t>
            </a:r>
            <a:r>
              <a:rPr lang="zh-CN" altLang="en-US" sz="2400" dirty="0"/>
              <a:t>一个制造工具，一个使用工具</a:t>
            </a:r>
            <a:endParaRPr lang="en-US" altLang="x-none" sz="2400" dirty="0"/>
          </a:p>
          <a:p>
            <a:pPr lvl="0" eaLnBrk="1" hangingPunct="1"/>
            <a:r>
              <a:rPr lang="zh-CN" altLang="en-US" sz="2400" dirty="0"/>
              <a:t>更多好处等待大家发现</a:t>
            </a:r>
            <a:endParaRPr lang="zh-CN" altLang="en-US" sz="2400" dirty="0"/>
          </a:p>
        </p:txBody>
      </p:sp>
      <p:sp>
        <p:nvSpPr>
          <p:cNvPr id="3379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3481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引出面向对象编程概念</a:t>
            </a:r>
            <a:endParaRPr lang="zh-CN" altLang="en-US"/>
          </a:p>
        </p:txBody>
      </p:sp>
      <p:sp>
        <p:nvSpPr>
          <p:cNvPr id="3481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marL="0" lvl="0" indent="0" eaLnBrk="1" hangingPunct="1">
              <a:buNone/>
            </a:pPr>
            <a:endParaRPr lang="zh-CN" altLang="en-US" dirty="0"/>
          </a:p>
          <a:p>
            <a:pPr marL="0" lvl="0" indent="0" eaLnBrk="1" hangingPunct="1"/>
            <a:r>
              <a:rPr lang="zh-CN" altLang="en-US" dirty="0"/>
              <a:t>面向对象编程就是先把工具包开发出来，这些工具包中包含很多小工具。</a:t>
            </a:r>
            <a:endParaRPr lang="en-US" altLang="x-none" dirty="0"/>
          </a:p>
          <a:p>
            <a:pPr marL="0" lvl="0" indent="0" eaLnBrk="1" hangingPunct="1"/>
            <a:endParaRPr lang="zh-CN" altLang="en-US" dirty="0"/>
          </a:p>
          <a:p>
            <a:pPr marL="0" lvl="0" indent="0" eaLnBrk="1" hangingPunct="1"/>
            <a:r>
              <a:rPr lang="zh-CN" altLang="en-US" dirty="0"/>
              <a:t>然后我们使用一个一个工具将整体功能就像搭积木一样搭建出来，而不是一句一句的，一坨一坨的毫无组织，毫无纪律的编写代码。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搭积木编程</a:t>
            </a:r>
            <a:endParaRPr lang="zh-CN" altLang="en-US"/>
          </a:p>
        </p:txBody>
      </p:sp>
      <p:sp>
        <p:nvSpPr>
          <p:cNvPr id="35842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pic>
        <p:nvPicPr>
          <p:cNvPr id="35843" name="Picture 4"/>
          <p:cNvPicPr>
            <a:picLocks noGrp="1" noChangeAspect="1"/>
          </p:cNvPicPr>
          <p:nvPr>
            <p:ph/>
          </p:nvPr>
        </p:nvPicPr>
        <p:blipFill>
          <a:blip r:embed="rId1"/>
          <a:srcRect/>
          <a:stretch>
            <a:fillRect/>
          </a:stretch>
        </p:blipFill>
        <p:spPr>
          <a:xfrm>
            <a:off x="1403350" y="1701800"/>
            <a:ext cx="5976938" cy="4156075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</a:p>
        </p:txBody>
      </p:sp>
      <p:sp>
        <p:nvSpPr>
          <p:cNvPr id="36867" name="Rectangle 3"/>
          <p:cNvSpPr>
            <a:spLocks noGrp="1"/>
          </p:cNvSpPr>
          <p:nvPr>
            <p:ph type="body"/>
          </p:nvPr>
        </p:nvSpPr>
        <p:spPr>
          <a:xfrm>
            <a:off x="36513" y="1600200"/>
            <a:ext cx="9072562" cy="4525963"/>
          </a:xfrm>
        </p:spPr>
        <p:txBody>
          <a:bodyPr wrap="square" anchor="t"/>
          <a:p>
            <a:pPr lvl="0" eaLnBrk="1" hangingPunct="1"/>
            <a:r>
              <a:rPr lang="zh-CN" altLang="en-US"/>
              <a:t>那么如何自定义工具包呢？？</a:t>
            </a:r>
            <a:endParaRPr lang="zh-CN" altLang="en-US"/>
          </a:p>
          <a:p>
            <a:pPr lvl="0" eaLnBrk="1" hangingPunct="1"/>
            <a:endParaRPr lang="zh-CN" altLang="en-US"/>
          </a:p>
          <a:p>
            <a:pPr lvl="0" eaLnBrk="1" hangingPunct="1"/>
            <a:r>
              <a:rPr lang="zh-CN" altLang="en-US"/>
              <a:t>前面我们知道工具包中一般包含很多工具，工具可以是</a:t>
            </a:r>
            <a:r>
              <a:rPr lang="zh-CN" altLang="en-US">
                <a:solidFill>
                  <a:schemeClr val="hlink"/>
                </a:solidFill>
              </a:rPr>
              <a:t>属性</a:t>
            </a:r>
            <a:r>
              <a:rPr lang="zh-CN" altLang="en-US"/>
              <a:t>，也可以是</a:t>
            </a:r>
            <a:r>
              <a:rPr lang="zh-CN" altLang="en-US">
                <a:solidFill>
                  <a:schemeClr val="hlink"/>
                </a:solidFill>
              </a:rPr>
              <a:t>函数</a:t>
            </a:r>
            <a:r>
              <a:rPr lang="zh-CN" altLang="en-US"/>
              <a:t>，那么如何知道一个工具包该有哪些属性和方法呢？</a:t>
            </a:r>
            <a:endParaRPr lang="zh-CN" altLang="en-US"/>
          </a:p>
          <a:p>
            <a:pPr lvl="0" eaLnBrk="1" hangingPunct="1"/>
            <a:endParaRPr lang="zh-CN" altLang="en-US"/>
          </a:p>
          <a:p>
            <a:pPr lvl="0" eaLnBrk="1" hangingPunct="1"/>
            <a:r>
              <a:rPr lang="zh-CN" altLang="en-US" sz="4000" b="1"/>
              <a:t>首先先让我们看看生活中的对象</a:t>
            </a:r>
            <a:endParaRPr lang="zh-CN" altLang="en-US" sz="40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</a:p>
        </p:txBody>
      </p:sp>
      <p:sp>
        <p:nvSpPr>
          <p:cNvPr id="37890" name="内容占位符 2"/>
          <p:cNvSpPr>
            <a:spLocks noGrp="1"/>
          </p:cNvSpPr>
          <p:nvPr>
            <p:ph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我们先学习下面向对象的基础知识之后再最终完善这个案例</a:t>
            </a:r>
            <a:endParaRPr lang="zh-CN" altLang="en-US"/>
          </a:p>
        </p:txBody>
      </p:sp>
      <p:sp>
        <p:nvSpPr>
          <p:cNvPr id="3789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8913" name="标题 4096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None/>
            </a:pPr>
            <a:r>
              <a:rPr lang="zh-CN" altLang="en-US" sz="4400" b="1" kern="1200" baseline="0">
                <a:solidFill>
                  <a:schemeClr val="bg1"/>
                </a:solidFill>
                <a:latin typeface="Calibri" pitchFamily="34" charset="0"/>
                <a:ea typeface="宋体" charset="-122"/>
                <a:cs typeface="+mj-cs"/>
                <a:sym typeface="Calibri" pitchFamily="34" charset="0"/>
              </a:rPr>
              <a:t>主题：如何定义对象</a:t>
            </a:r>
            <a:br>
              <a:rPr lang="zh-CN" altLang="en-US" sz="4400" b="1" kern="1200" baseline="0">
                <a:solidFill>
                  <a:schemeClr val="bg1"/>
                </a:solidFill>
                <a:latin typeface="Calibri" pitchFamily="34" charset="0"/>
                <a:ea typeface="宋体" charset="-122"/>
                <a:cs typeface="+mj-cs"/>
                <a:sym typeface="Calibri" pitchFamily="34" charset="0"/>
              </a:rPr>
            </a:br>
            <a:r>
              <a:rPr lang="zh-CN" altLang="en-US" sz="4400" b="1" kern="1200" baseline="0">
                <a:solidFill>
                  <a:schemeClr val="bg1"/>
                </a:solidFill>
                <a:latin typeface="Calibri" pitchFamily="34" charset="0"/>
                <a:ea typeface="宋体" charset="-122"/>
                <a:cs typeface="+mj-cs"/>
                <a:sym typeface="Calibri" pitchFamily="34" charset="0"/>
              </a:rPr>
              <a:t>提炼对象的属性和方法</a:t>
            </a:r>
            <a:endParaRPr lang="zh-CN" altLang="en-US" sz="4400" b="1" kern="1200" baseline="0">
              <a:solidFill>
                <a:schemeClr val="bg1"/>
              </a:solidFill>
              <a:latin typeface="Calibri" pitchFamily="34" charset="0"/>
              <a:ea typeface="宋体" charset="-122"/>
              <a:cs typeface="+mj-cs"/>
              <a:sym typeface="Calibri" pitchFamily="34" charset="0"/>
            </a:endParaRPr>
          </a:p>
        </p:txBody>
      </p:sp>
      <p:sp>
        <p:nvSpPr>
          <p:cNvPr id="38914" name="副标题 4096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/>
          <a:p>
            <a:pPr defTabSz="914400">
              <a:buFont typeface="Arial" charset="0"/>
              <a:buNone/>
            </a:pPr>
            <a:endParaRPr sz="3200" kern="1200" baseline="0">
              <a:latin typeface="Calibri" pitchFamily="34" charset="0"/>
              <a:ea typeface="宋体" charset="-122"/>
              <a:cs typeface="+mn-cs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主题回顾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80" y="1205230"/>
            <a:ext cx="9061450" cy="5181600"/>
          </a:xfrm>
        </p:spPr>
        <p:txBody>
          <a:bodyPr>
            <a:normAutofit fontScale="80000"/>
          </a:bodyPr>
          <a:p>
            <a:r>
              <a:rPr lang="zh-CN" altLang="en-US"/>
              <a:t>前面讲了面向对象对象编程的概念，</a:t>
            </a:r>
            <a:endParaRPr lang="zh-CN" altLang="en-US"/>
          </a:p>
          <a:p>
            <a:r>
              <a:rPr lang="zh-CN" altLang="en-US"/>
              <a:t>第一步：得到对象，如何得到对象呢？？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那么如何发现一个对象的属性和方法呢？</a:t>
            </a:r>
            <a:endParaRPr lang="zh-CN" altLang="en-US" b="1">
              <a:solidFill>
                <a:srgbClr val="FF0000"/>
              </a:solidFill>
            </a:endParaRPr>
          </a:p>
          <a:p>
            <a:pPr lvl="1"/>
            <a:r>
              <a:rPr lang="zh-CN" altLang="en-US">
                <a:sym typeface="+mn-ea"/>
              </a:rPr>
              <a:t>我们先看下</a:t>
            </a:r>
            <a:r>
              <a:rPr lang="en-US" altLang="zh-CN">
                <a:sym typeface="+mn-ea"/>
              </a:rPr>
              <a:t>document</a:t>
            </a:r>
            <a:r>
              <a:rPr lang="zh-CN" altLang="en-US">
                <a:sym typeface="+mn-ea"/>
              </a:rPr>
              <a:t>对象包含属性，方法</a:t>
            </a:r>
            <a:endParaRPr lang="zh-CN" altLang="en-US">
              <a:sym typeface="+mn-ea"/>
            </a:endParaRPr>
          </a:p>
          <a:p>
            <a:pPr lvl="1"/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下面我们先从生活中的场景分析</a:t>
            </a:r>
            <a:endParaRPr lang="zh-CN" altLang="en-US" b="1">
              <a:solidFill>
                <a:srgbClr val="FF0000"/>
              </a:solidFill>
            </a:endParaRPr>
          </a:p>
          <a:p>
            <a:pPr lvl="1"/>
            <a:r>
              <a:rPr lang="zh-CN" altLang="en-US" sz="2800"/>
              <a:t>人，学生，</a:t>
            </a:r>
            <a:r>
              <a:rPr lang="en-US" altLang="zh-CN" sz="2800"/>
              <a:t>qq</a:t>
            </a:r>
            <a:r>
              <a:rPr lang="zh-CN" altLang="en-US" sz="2800"/>
              <a:t>，班级等</a:t>
            </a:r>
            <a:endParaRPr lang="zh-CN" altLang="en-US" sz="2800"/>
          </a:p>
          <a:p>
            <a:r>
              <a:rPr lang="zh-CN" altLang="en-US" b="1">
                <a:solidFill>
                  <a:srgbClr val="FF0000"/>
                </a:solidFill>
              </a:rPr>
              <a:t>然后再分析网站开发中的场景：</a:t>
            </a:r>
            <a:endParaRPr lang="zh-CN" altLang="en-US" b="1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产品，购物车，订单，用户，众筹，慕课，</a:t>
            </a:r>
            <a:r>
              <a:rPr lang="en-US" altLang="zh-CN"/>
              <a:t>P2P</a:t>
            </a:r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5058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/>
              <a:t>分析生活中对象的属性和方法</a:t>
            </a:r>
            <a:endParaRPr lang="zh-CN" altLang="en-US"/>
          </a:p>
        </p:txBody>
      </p:sp>
      <p:sp>
        <p:nvSpPr>
          <p:cNvPr id="45059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/>
            <a:r>
              <a:rPr lang="zh-CN" altLang="en-US"/>
              <a:t>教学目标：从生活中的对象发现如何寻找对象的属性和方法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万物皆对象</a:t>
            </a:r>
            <a:endParaRPr lang="zh-CN" altLang="en-US"/>
          </a:p>
        </p:txBody>
      </p:sp>
      <p:sp>
        <p:nvSpPr>
          <p:cNvPr id="3993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>
              <a:lnSpc>
                <a:spcPct val="80000"/>
              </a:lnSpc>
            </a:pPr>
            <a:r>
              <a:rPr lang="zh-CN" altLang="en-US" dirty="0"/>
              <a:t>我们生活中遇到的一切都是一个对象：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人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电脑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手机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动物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植物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山河。。。</a:t>
            </a: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endParaRPr lang="zh-CN" altLang="en-US" dirty="0"/>
          </a:p>
          <a:p>
            <a:pPr lvl="1" indent="-285750" eaLnBrk="1" hangingPunct="1">
              <a:lnSpc>
                <a:spcPct val="80000"/>
              </a:lnSpc>
            </a:pPr>
            <a:r>
              <a:rPr lang="zh-CN" altLang="en-US" dirty="0"/>
              <a:t>小王是人，老师是人，我们都是人，为什么呢？因为我们有某些共性。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</a:p>
        </p:txBody>
      </p:sp>
      <p:sp>
        <p:nvSpPr>
          <p:cNvPr id="9218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>
              <a:lnSpc>
                <a:spcPct val="90000"/>
              </a:lnSpc>
            </a:pPr>
            <a:r>
              <a:rPr lang="zh-CN" altLang="en-US" sz="2400" dirty="0"/>
              <a:t>简单说下你对函数的了解</a:t>
            </a:r>
            <a:endParaRPr lang="zh-CN" altLang="en-US" sz="2400" dirty="0"/>
          </a:p>
          <a:p>
            <a:pPr lvl="1" indent="-285750">
              <a:lnSpc>
                <a:spcPct val="90000"/>
              </a:lnSpc>
            </a:pPr>
            <a:r>
              <a:rPr lang="zh-CN" altLang="en-US" sz="2000" dirty="0"/>
              <a:t>答案：我不会说，我只会用</a:t>
            </a:r>
            <a:endParaRPr lang="zh-CN" altLang="en-US" sz="2000" dirty="0"/>
          </a:p>
          <a:p>
            <a:pPr lvl="1" indent="-285750">
              <a:lnSpc>
                <a:spcPct val="90000"/>
              </a:lnSpc>
            </a:pPr>
            <a:r>
              <a:rPr lang="zh-CN" altLang="en-US" sz="2000" dirty="0"/>
              <a:t>函数有名称，参数，这样回答等于没说，那怎么说呢？</a:t>
            </a:r>
            <a:endParaRPr lang="zh-CN" altLang="en-US" sz="2000" dirty="0"/>
          </a:p>
          <a:p>
            <a:pPr lvl="0">
              <a:lnSpc>
                <a:spcPct val="90000"/>
              </a:lnSpc>
            </a:pPr>
            <a:r>
              <a:rPr lang="zh-CN" altLang="en-US" sz="2400" dirty="0"/>
              <a:t>简单说下你对面向对象的理解</a:t>
            </a:r>
            <a:endParaRPr lang="zh-CN" altLang="en-US" sz="2400" dirty="0"/>
          </a:p>
          <a:p>
            <a:pPr lvl="0">
              <a:lnSpc>
                <a:spcPct val="90000"/>
              </a:lnSpc>
            </a:pPr>
            <a:r>
              <a:rPr lang="zh-CN" altLang="en-US" sz="2300" dirty="0"/>
              <a:t>简单说下你对原型链的理解</a:t>
            </a:r>
            <a:endParaRPr lang="zh-CN" altLang="en-US" sz="2300" dirty="0"/>
          </a:p>
          <a:p>
            <a:pPr lvl="0">
              <a:lnSpc>
                <a:spcPct val="90000"/>
              </a:lnSpc>
            </a:pPr>
            <a:r>
              <a:rPr lang="zh-CN" altLang="en-US" sz="2300" dirty="0"/>
              <a:t>简述你对JS中继承的理解</a:t>
            </a:r>
            <a:endParaRPr lang="zh-CN" altLang="en-US" sz="2300" dirty="0"/>
          </a:p>
          <a:p>
            <a:pPr lvl="1" indent="-285750">
              <a:lnSpc>
                <a:spcPct val="90000"/>
              </a:lnSpc>
            </a:pPr>
            <a:endParaRPr lang="zh-CN" altLang="en-US" sz="2000" dirty="0"/>
          </a:p>
          <a:p>
            <a:pPr lvl="1" indent="-285750">
              <a:lnSpc>
                <a:spcPct val="90000"/>
              </a:lnSpc>
            </a:pPr>
            <a:r>
              <a:rPr lang="zh-CN" altLang="en-US" sz="2000" dirty="0"/>
              <a:t>像这样的面试题，你前面不管做多少特效，写多少代码你都回答不好，因为你压根没有这方面的理论基础，也就是内功</a:t>
            </a:r>
            <a:endParaRPr lang="zh-CN" altLang="en-US" sz="2000" dirty="0"/>
          </a:p>
          <a:p>
            <a:pPr lvl="1" indent="-285750">
              <a:lnSpc>
                <a:spcPct val="90000"/>
              </a:lnSpc>
            </a:pPr>
            <a:r>
              <a:rPr lang="zh-CN" altLang="en-US" sz="2000" dirty="0"/>
              <a:t>除非你是万中无一的绝世好运+绝世高手，获得了独孤九剑，可以没有内功，也能无敌。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096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分析人的共性</a:t>
            </a:r>
            <a:endParaRPr lang="zh-CN" altLang="en-US"/>
          </a:p>
        </p:txBody>
      </p:sp>
      <p:sp>
        <p:nvSpPr>
          <p:cNvPr id="4096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特性：姓名，年龄，身高，性别</a:t>
            </a:r>
            <a:endParaRPr lang="zh-CN" altLang="en-US"/>
          </a:p>
          <a:p>
            <a:pPr lvl="0" eaLnBrk="1" hangingPunct="1"/>
            <a:r>
              <a:rPr lang="zh-CN" altLang="en-US"/>
              <a:t>行为：吃喝拉撒 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分析学生的共性</a:t>
            </a:r>
            <a:endParaRPr lang="zh-CN" altLang="en-US"/>
          </a:p>
        </p:txBody>
      </p:sp>
      <p:sp>
        <p:nvSpPr>
          <p:cNvPr id="41987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特性：姓名，年龄，性别，学生编号，学生座位号</a:t>
            </a:r>
            <a:endParaRPr lang="zh-CN" altLang="en-US"/>
          </a:p>
          <a:p>
            <a:pPr lvl="0" eaLnBrk="1" hangingPunct="1"/>
            <a:r>
              <a:rPr lang="zh-CN" altLang="en-US"/>
              <a:t>行为：上课，逃学，回答问题，上课睡觉，八卦老师，评论老师，考试，作弊，在椅子上刻字</a:t>
            </a:r>
            <a:r>
              <a:rPr lang="en-US" altLang="zh-CN"/>
              <a:t>:</a:t>
            </a:r>
            <a:r>
              <a:rPr lang="zh-CN" altLang="en-US"/>
              <a:t>早，到此一游，</a:t>
            </a:r>
            <a:r>
              <a:rPr lang="en-US" altLang="zh-CN"/>
              <a:t>I LOVE </a:t>
            </a:r>
            <a:r>
              <a:rPr lang="zh-CN" altLang="en-US"/>
              <a:t>圈圈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301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en-US" altLang="zh-CN"/>
              <a:t>QQ</a:t>
            </a:r>
            <a:r>
              <a:rPr lang="zh-CN" altLang="en-US"/>
              <a:t>好友</a:t>
            </a:r>
            <a:endParaRPr lang="zh-CN" altLang="en-US"/>
          </a:p>
        </p:txBody>
      </p:sp>
      <p:sp>
        <p:nvSpPr>
          <p:cNvPr id="43011" name="Rectangle 3"/>
          <p:cNvSpPr>
            <a:spLocks noGrp="1"/>
          </p:cNvSpPr>
          <p:nvPr>
            <p:ph type="body"/>
          </p:nvPr>
        </p:nvSpPr>
        <p:spPr>
          <a:xfrm>
            <a:off x="457200" y="1570990"/>
            <a:ext cx="8370570" cy="4556125"/>
          </a:xfrm>
        </p:spPr>
        <p:txBody>
          <a:bodyPr wrap="square" anchor="t"/>
          <a:p>
            <a:pPr lvl="0" eaLnBrk="1" hangingPunct="1"/>
            <a:r>
              <a:rPr lang="zh-CN" altLang="en-US"/>
              <a:t>特性：头像，状态，个性签名</a:t>
            </a:r>
            <a:endParaRPr lang="zh-CN" altLang="en-US"/>
          </a:p>
          <a:p>
            <a:pPr lvl="0" eaLnBrk="1" hangingPunct="1"/>
            <a:r>
              <a:rPr lang="zh-CN" altLang="en-US"/>
              <a:t>行为：上线，下线，发消息，拉黑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5058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/>
              <a:t>分析网站开发中对象的属性和方法</a:t>
            </a:r>
            <a:endParaRPr lang="zh-CN" altLang="en-US"/>
          </a:p>
        </p:txBody>
      </p:sp>
      <p:sp>
        <p:nvSpPr>
          <p:cNvPr id="45059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342900" lvl="0" indent="-342900" algn="l" eaLnBrk="1" hangingPunct="1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>
                <a:sym typeface="+mn-ea"/>
              </a:rPr>
              <a:t>分析新闻的属性和特征</a:t>
            </a:r>
            <a:endParaRPr lang="zh-CN" altLang="en-US"/>
          </a:p>
        </p:txBody>
      </p:sp>
      <p:sp>
        <p:nvSpPr>
          <p:cNvPr id="44035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endParaRPr lang="zh-CN" altLang="en-US"/>
          </a:p>
          <a:p>
            <a:pPr lvl="0" eaLnBrk="1" hangingPunct="1">
              <a:buNone/>
            </a:pPr>
            <a:endParaRPr lang="zh-CN" altLang="en-US"/>
          </a:p>
        </p:txBody>
      </p:sp>
      <p:pic>
        <p:nvPicPr>
          <p:cNvPr id="44036" name="图片 4608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19885" y="1196340"/>
            <a:ext cx="6520180" cy="534924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分析慕课网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-2413000" y="1268730"/>
            <a:ext cx="12785725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京东</a:t>
            </a:r>
            <a:r>
              <a:rPr lang="en-US" altLang="zh-CN"/>
              <a:t>--</a:t>
            </a:r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6083" name="Rectangle 3"/>
          <p:cNvSpPr>
            <a:spLocks noGrp="1"/>
          </p:cNvSpPr>
          <p:nvPr>
            <p:ph type="body"/>
          </p:nvPr>
        </p:nvSpPr>
        <p:spPr>
          <a:xfrm>
            <a:off x="107950" y="1600200"/>
            <a:ext cx="8929688" cy="4525963"/>
          </a:xfrm>
        </p:spPr>
        <p:txBody>
          <a:bodyPr wrap="square" anchor="t"/>
          <a:p>
            <a:pPr lvl="0" eaLnBrk="1" hangingPunct="1"/>
            <a:r>
              <a:rPr lang="zh-CN" altLang="en-US"/>
              <a:t>属性：姓名，登录名，密码，邮件，手机号</a:t>
            </a:r>
            <a:endParaRPr lang="zh-CN" altLang="en-US"/>
          </a:p>
          <a:p>
            <a:pPr lvl="0" eaLnBrk="1" hangingPunct="1"/>
            <a:r>
              <a:rPr lang="zh-CN" altLang="en-US"/>
              <a:t>特性</a:t>
            </a:r>
            <a:r>
              <a:rPr lang="en-US" altLang="zh-CN"/>
              <a:t>: 	</a:t>
            </a:r>
            <a:r>
              <a:rPr lang="zh-CN" altLang="en-US"/>
              <a:t>登陆，推出，修改密码，修改用户信息</a:t>
            </a:r>
            <a:endParaRPr lang="zh-CN" altLang="en-US"/>
          </a:p>
        </p:txBody>
      </p:sp>
      <p:pic>
        <p:nvPicPr>
          <p:cNvPr id="4608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2775" y="3429000"/>
            <a:ext cx="5132388" cy="13239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710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分析京东</a:t>
            </a:r>
            <a:r>
              <a:rPr lang="en-US" altLang="zh-CN"/>
              <a:t>--</a:t>
            </a:r>
            <a:r>
              <a:rPr lang="zh-CN" altLang="en-US"/>
              <a:t>产品的共性</a:t>
            </a:r>
            <a:endParaRPr lang="zh-CN" altLang="en-US"/>
          </a:p>
        </p:txBody>
      </p:sp>
      <p:sp>
        <p:nvSpPr>
          <p:cNvPr id="47107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特性：名称，价格，图片，描述，评论</a:t>
            </a:r>
            <a:endParaRPr lang="zh-CN" altLang="en-US"/>
          </a:p>
          <a:p>
            <a:pPr lvl="0" eaLnBrk="1" hangingPunct="1"/>
            <a:r>
              <a:rPr lang="zh-CN" altLang="en-US"/>
              <a:t>行为：购买，加入购物车，评论，退货</a:t>
            </a:r>
            <a:endParaRPr lang="zh-CN" altLang="en-US"/>
          </a:p>
        </p:txBody>
      </p:sp>
      <p:pic>
        <p:nvPicPr>
          <p:cNvPr id="47108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87450" y="2925763"/>
            <a:ext cx="6002338" cy="33274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813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产品对象</a:t>
            </a:r>
            <a:endParaRPr lang="zh-CN" altLang="en-US"/>
          </a:p>
        </p:txBody>
      </p:sp>
      <p:sp>
        <p:nvSpPr>
          <p:cNvPr id="4813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850" y="548640"/>
            <a:ext cx="11153140" cy="620014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4915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京东 </a:t>
            </a:r>
            <a:r>
              <a:rPr lang="en-US" altLang="zh-CN"/>
              <a:t>- </a:t>
            </a:r>
            <a:r>
              <a:rPr lang="zh-CN" altLang="en-US"/>
              <a:t>购物车</a:t>
            </a:r>
            <a:endParaRPr lang="zh-CN" altLang="en-US"/>
          </a:p>
        </p:txBody>
      </p:sp>
      <p:sp>
        <p:nvSpPr>
          <p:cNvPr id="49155" name="Rectangle 3"/>
          <p:cNvSpPr>
            <a:spLocks noGrp="1"/>
          </p:cNvSpPr>
          <p:nvPr>
            <p:ph type="body"/>
          </p:nvPr>
        </p:nvSpPr>
        <p:spPr>
          <a:xfrm>
            <a:off x="457200" y="1341438"/>
            <a:ext cx="8229600" cy="4784725"/>
          </a:xfrm>
        </p:spPr>
        <p:txBody>
          <a:bodyPr wrap="square" anchor="t"/>
          <a:p>
            <a:pPr lvl="0" eaLnBrk="1" hangingPunct="1"/>
            <a:r>
              <a:rPr lang="zh-CN" altLang="en-US"/>
              <a:t>特性：产品列表 总价格 购买的产品个数</a:t>
            </a:r>
            <a:endParaRPr lang="zh-CN" altLang="en-US"/>
          </a:p>
          <a:p>
            <a:pPr lvl="0" eaLnBrk="1" hangingPunct="1"/>
            <a:r>
              <a:rPr lang="zh-CN" altLang="en-US"/>
              <a:t>行为：结算，删除产品，清空购物车</a:t>
            </a:r>
            <a:endParaRPr lang="zh-CN" altLang="en-US"/>
          </a:p>
        </p:txBody>
      </p:sp>
      <p:pic>
        <p:nvPicPr>
          <p:cNvPr id="49156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71575" y="2661285"/>
            <a:ext cx="7333615" cy="376174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理论面试题比重</a:t>
            </a:r>
            <a:endParaRPr lang="zh-CN" altLang="en-US"/>
          </a:p>
        </p:txBody>
      </p:sp>
      <p:sp>
        <p:nvSpPr>
          <p:cNvPr id="10242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en-US" altLang="zh-CN"/>
              <a:t>99.999999%</a:t>
            </a:r>
            <a:endParaRPr lang="en-US" altLang="zh-CN"/>
          </a:p>
          <a:p>
            <a:pPr lvl="0"/>
            <a:r>
              <a:rPr lang="zh-CN" altLang="en-US"/>
              <a:t>理论不懂，你连企业的大门都进不去</a:t>
            </a:r>
            <a:endParaRPr lang="zh-CN" altLang="en-US"/>
          </a:p>
          <a:p>
            <a:pPr lvl="0"/>
            <a:r>
              <a:rPr lang="zh-CN" altLang="en-US"/>
              <a:t>实践可以后天在项目中慢慢培养，但是如果没有理论基础，你连实践的机会都没有</a:t>
            </a:r>
            <a:endParaRPr lang="zh-CN" altLang="en-US"/>
          </a:p>
          <a:p>
            <a:pPr lvl="0"/>
            <a:r>
              <a:rPr lang="zh-CN" altLang="en-US"/>
              <a:t>必须成为理论巨人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 分析众筹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323215" y="1628775"/>
            <a:ext cx="8229600" cy="382397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 分析</a:t>
            </a:r>
            <a:r>
              <a:rPr lang="en-US" altLang="zh-CN"/>
              <a:t>P2P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79070" y="1700530"/>
            <a:ext cx="8229600" cy="43465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0177" name="灯片编号占位符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algn="r" eaLnBrk="1" hangingPunct="1"/>
            <a:fld id="{9A0DB2DC-4C9A-4742-B13C-FB6460FD3503}" type="slidenum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50178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 sz="4800" b="1">
                <a:solidFill>
                  <a:schemeClr val="bg1"/>
                </a:solidFill>
              </a:rPr>
              <a:t>主题：用代码如何实现对象</a:t>
            </a:r>
            <a:endParaRPr lang="zh-CN" altLang="en-US" sz="4800" b="1">
              <a:solidFill>
                <a:schemeClr val="bg1"/>
              </a:solidFill>
            </a:endParaRPr>
          </a:p>
        </p:txBody>
      </p:sp>
      <p:sp>
        <p:nvSpPr>
          <p:cNvPr id="50179" name="副标题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ctr" eaLnBrk="1" hangingPunct="1">
              <a:buNone/>
            </a:pPr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/>
              <a:t>主题回顾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前面我们分析很多事物的属性和方法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下面我们看看如何用代码实现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我们以商场的产品为例讲解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最后我们会做一个简单的小案例将我们讲的理论串起来综合理解下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5120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产品对象</a:t>
            </a:r>
            <a:endParaRPr lang="zh-CN" altLang="en-US"/>
          </a:p>
        </p:txBody>
      </p:sp>
      <p:pic>
        <p:nvPicPr>
          <p:cNvPr id="51203" name="Picture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8675" y="1485900"/>
            <a:ext cx="7775575" cy="45466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5427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属性和方法</a:t>
            </a:r>
            <a:endParaRPr lang="zh-CN" altLang="en-US"/>
          </a:p>
        </p:txBody>
      </p:sp>
      <p:sp>
        <p:nvSpPr>
          <p:cNvPr id="54275" name="文本占位符 54274"/>
          <p:cNvSpPr>
            <a:spLocks noGrp="1"/>
          </p:cNvSpPr>
          <p:nvPr>
            <p:ph idx="1"/>
          </p:nvPr>
        </p:nvSpPr>
        <p:spPr/>
        <p:txBody>
          <a:bodyPr/>
          <a:p>
            <a:pPr marL="1905" indent="-1905" fontAlgn="base"/>
            <a:r>
              <a:rPr lang="zh-CN" altLang="en-US" strike="noStrike" noProof="1"/>
              <a:t>特性：我们一般将特性称之为属性</a:t>
            </a:r>
            <a:endParaRPr lang="zh-CN" altLang="en-US" strike="noStrike" noProof="1"/>
          </a:p>
          <a:p>
            <a:pPr marL="1905" indent="-1905" fontAlgn="base"/>
            <a:r>
              <a:rPr lang="zh-CN" altLang="en-US" strike="noStrike" noProof="1"/>
              <a:t>行为：称之为方法</a:t>
            </a:r>
            <a:r>
              <a:rPr lang="en-US" altLang="zh-CN" strike="noStrike" noProof="1"/>
              <a:t>--</a:t>
            </a:r>
            <a:r>
              <a:rPr lang="zh-CN" altLang="en-US" strike="noStrike" noProof="1"/>
              <a:t>其实就是一个函数</a:t>
            </a:r>
            <a:endParaRPr lang="zh-CN" altLang="en-US" strike="noStrike" noProof="1"/>
          </a:p>
          <a:p>
            <a:pPr marL="1905" indent="-1905" fontAlgn="base"/>
            <a:endParaRPr lang="zh-CN" altLang="en-US" strike="noStrike" noProof="1"/>
          </a:p>
          <a:p>
            <a:pPr marL="1905" indent="-344805" fontAlgn="base">
              <a:buNone/>
            </a:pPr>
            <a:endParaRPr lang="zh-CN" altLang="en-US" strike="noStrike" noProof="1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语法规范</a:t>
            </a:r>
            <a:endParaRPr lang="zh-CN" altLang="en-US"/>
          </a:p>
        </p:txBody>
      </p:sp>
      <p:sp>
        <p:nvSpPr>
          <p:cNvPr id="5325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>
              <a:lnSpc>
                <a:spcPct val="90000"/>
              </a:lnSpc>
            </a:pPr>
            <a:r>
              <a:rPr lang="zh-CN" altLang="en-US"/>
              <a:t>我们一般将属性放在上面，方法放在下面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这个是固定用法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上面的这个容器叫构造函数，又叫构造对象，专门放置属性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下面的这种写法叫原型对象，专门放置方法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r>
              <a:rPr lang="zh-CN" altLang="en-US"/>
              <a:t>后面我们讲解和这个格式有关的一切理论，课程的深度应该会强过将来面试你的人，就看你能理解几成。</a:t>
            </a:r>
            <a:endParaRPr lang="zh-CN" altLang="en-US"/>
          </a:p>
          <a:p>
            <a:pPr lvl="0" eaLnBrk="1" hangingPunct="1">
              <a:lnSpc>
                <a:spcPct val="9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5632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属性定义两种方式</a:t>
            </a:r>
            <a:endParaRPr lang="zh-CN" altLang="en-US"/>
          </a:p>
        </p:txBody>
      </p:sp>
      <p:sp>
        <p:nvSpPr>
          <p:cNvPr id="54274" name="文本占位符 56322"/>
          <p:cNvSpPr>
            <a:spLocks noGrp="1"/>
          </p:cNvSpPr>
          <p:nvPr>
            <p:ph idx="1"/>
          </p:nvPr>
        </p:nvSpPr>
        <p:spPr/>
        <p:txBody>
          <a:bodyPr anchor="t"/>
          <a:p>
            <a:pPr eaLnBrk="1" hangingPunct="1">
              <a:lnSpc>
                <a:spcPct val="90000"/>
              </a:lnSpc>
            </a:pPr>
            <a:r>
              <a:rPr lang="en-US" altLang="zh-CN"/>
              <a:t>this.xx='</a:t>
            </a:r>
            <a:r>
              <a:rPr lang="zh-CN" altLang="en-US"/>
              <a:t>默认值</a:t>
            </a:r>
            <a:r>
              <a:rPr lang="en-US" altLang="zh-CN"/>
              <a:t>'</a:t>
            </a:r>
            <a:endParaRPr lang="en-US" altLang="zh-CN"/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函数传参方式</a:t>
            </a:r>
            <a:endParaRPr lang="zh-CN" altLang="en-US"/>
          </a:p>
          <a:p>
            <a:pPr eaLnBrk="1" hangingPunct="1">
              <a:lnSpc>
                <a:spcPct val="90000"/>
              </a:lnSpc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5734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方法定义的两种方式</a:t>
            </a:r>
            <a:endParaRPr lang="zh-CN" altLang="en-US"/>
          </a:p>
        </p:txBody>
      </p:sp>
      <p:sp>
        <p:nvSpPr>
          <p:cNvPr id="55298" name="文本占位符 57346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en-US" altLang="zh-CN"/>
              <a:t>person.prototype={}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person.pertotype.add=function(){}</a:t>
            </a:r>
            <a:endParaRPr lang="en-US" alt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术语总结 </a:t>
            </a:r>
            <a:r>
              <a:rPr lang="en-US" altLang="zh-CN"/>
              <a:t>- </a:t>
            </a:r>
            <a:r>
              <a:rPr lang="zh-CN" altLang="en-US"/>
              <a:t>小名和学名</a:t>
            </a:r>
            <a:endParaRPr lang="zh-CN" altLang="en-US"/>
          </a:p>
        </p:txBody>
      </p:sp>
      <p:sp>
        <p:nvSpPr>
          <p:cNvPr id="56323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构造函数</a:t>
            </a:r>
            <a:endParaRPr lang="zh-CN" altLang="en-US"/>
          </a:p>
          <a:p>
            <a:pPr lvl="0" eaLnBrk="1" hangingPunct="1"/>
            <a:r>
              <a:rPr lang="zh-CN" altLang="en-US"/>
              <a:t>原型对象</a:t>
            </a:r>
            <a:endParaRPr lang="zh-CN" altLang="en-US"/>
          </a:p>
          <a:p>
            <a:pPr lvl="0" eaLnBrk="1" hangingPunct="1"/>
            <a:r>
              <a:rPr lang="zh-CN" altLang="en-US"/>
              <a:t>属性</a:t>
            </a:r>
            <a:endParaRPr lang="zh-CN" altLang="en-US"/>
          </a:p>
          <a:p>
            <a:pPr lvl="0" eaLnBrk="1" hangingPunct="1"/>
            <a:r>
              <a:rPr lang="zh-CN" altLang="en-US"/>
              <a:t>方法</a:t>
            </a:r>
            <a:endParaRPr lang="zh-CN" altLang="en-US"/>
          </a:p>
          <a:p>
            <a:pPr lvl="0" eaLnBrk="1" hangingPunct="1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/>
            <a:r>
              <a:rPr lang="zh-CN" altLang="en-US"/>
              <a:t>课程基础</a:t>
            </a:r>
            <a:endParaRPr lang="zh-CN" altLang="en-US"/>
          </a:p>
        </p:txBody>
      </p:sp>
      <p:sp>
        <p:nvSpPr>
          <p:cNvPr id="11266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/>
            <a:r>
              <a:rPr lang="zh-CN" altLang="en-US" dirty="0"/>
              <a:t>能够开发基本的特效</a:t>
            </a:r>
            <a:endParaRPr lang="en-US" altLang="x-none" dirty="0"/>
          </a:p>
          <a:p>
            <a:pPr lvl="0"/>
            <a:r>
              <a:rPr lang="zh-CN" altLang="en-US" dirty="0"/>
              <a:t>以后我们所有的案例都是建立在大家已经可以写出网上各种特效了：</a:t>
            </a:r>
            <a:endParaRPr lang="en-US" altLang="x-none" dirty="0"/>
          </a:p>
          <a:p>
            <a:pPr lvl="1" indent="-285750"/>
            <a:r>
              <a:rPr lang="zh-CN" altLang="en-US" dirty="0"/>
              <a:t>京东</a:t>
            </a:r>
            <a:endParaRPr lang="en-US" altLang="x-none" dirty="0"/>
          </a:p>
          <a:p>
            <a:pPr lvl="1" indent="-285750"/>
            <a:r>
              <a:rPr lang="zh-CN" altLang="en-US" dirty="0"/>
              <a:t>百度</a:t>
            </a:r>
            <a:endParaRPr lang="en-US" altLang="x-none" dirty="0"/>
          </a:p>
          <a:p>
            <a:pPr lvl="1" indent="-285750"/>
            <a:r>
              <a:rPr lang="zh-CN" altLang="en-US" dirty="0"/>
              <a:t>新浪</a:t>
            </a:r>
            <a:endParaRPr lang="en-US" altLang="x-none" dirty="0"/>
          </a:p>
          <a:p>
            <a:pPr lvl="1" indent="-285750"/>
            <a:r>
              <a:rPr lang="zh-CN" altLang="en-US" dirty="0"/>
              <a:t>。。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标题 5939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57346" name="文本占位符 59394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/>
              <a:t>代码实现新闻对象</a:t>
            </a:r>
            <a:endParaRPr lang="zh-CN" altLang="en-US"/>
          </a:p>
        </p:txBody>
      </p:sp>
      <p:pic>
        <p:nvPicPr>
          <p:cNvPr id="57347" name="图片 5939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5650" y="2349500"/>
            <a:ext cx="4903788" cy="40227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课后练习 实现众筹 </a:t>
            </a:r>
            <a:r>
              <a:rPr lang="en-US" altLang="zh-CN"/>
              <a:t>p2p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用代码实现众筹</a:t>
            </a:r>
            <a:endParaRPr lang="zh-CN" altLang="en-US"/>
          </a:p>
          <a:p>
            <a:r>
              <a:rPr lang="zh-CN" altLang="en-US"/>
              <a:t>用代码实现</a:t>
            </a:r>
            <a:r>
              <a:rPr lang="en-US" altLang="zh-CN"/>
              <a:t>P2P</a:t>
            </a:r>
            <a:endParaRPr lang="en-US" altLang="zh-CN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标题 60417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None/>
            </a:pPr>
            <a:r>
              <a:rPr lang="zh-CN" altLang="en-US" sz="4800" b="1" kern="1200" baseline="0" dirty="0">
                <a:solidFill>
                  <a:srgbClr val="0070C0"/>
                </a:solidFill>
                <a:latin typeface="Calibri" pitchFamily="34" charset="0"/>
                <a:ea typeface="宋体" charset="-122"/>
                <a:cs typeface="+mj-cs"/>
                <a:sym typeface="Calibri" pitchFamily="34" charset="0"/>
              </a:rPr>
              <a:t>面向对象编程误区</a:t>
            </a:r>
            <a:endParaRPr lang="zh-CN" altLang="en-US" sz="4800" b="1" kern="1200" baseline="0" dirty="0">
              <a:solidFill>
                <a:srgbClr val="0070C0"/>
              </a:solidFill>
              <a:latin typeface="Calibri" pitchFamily="34" charset="0"/>
              <a:ea typeface="宋体" charset="-122"/>
              <a:cs typeface="+mj-cs"/>
              <a:sym typeface="Calibri" pitchFamily="34" charset="0"/>
            </a:endParaRPr>
          </a:p>
        </p:txBody>
      </p:sp>
      <p:sp>
        <p:nvSpPr>
          <p:cNvPr id="58370" name="副标题 60418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/>
          <a:p>
            <a:pPr defTabSz="914400">
              <a:buFont typeface="Arial" charset="0"/>
              <a:buNone/>
            </a:pPr>
            <a:endParaRPr sz="3200" kern="1200" baseline="0">
              <a:latin typeface="Calibri" pitchFamily="34" charset="0"/>
              <a:ea typeface="宋体" charset="-122"/>
              <a:cs typeface="+mn-cs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61441"/>
          <p:cNvSpPr>
            <a:spLocks noGrp="1"/>
          </p:cNvSpPr>
          <p:nvPr>
            <p:ph type="title"/>
          </p:nvPr>
        </p:nvSpPr>
        <p:spPr/>
        <p:txBody>
          <a:bodyPr anchor="ctr"/>
          <a:p/>
        </p:txBody>
      </p:sp>
      <p:sp>
        <p:nvSpPr>
          <p:cNvPr id="59394" name="文本占位符 61442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 dirty="0"/>
              <a:t>面向对象编程语法规范不重要，</a:t>
            </a:r>
            <a:endParaRPr lang="zh-CN" altLang="en-US" dirty="0"/>
          </a:p>
          <a:p>
            <a:r>
              <a:rPr lang="zh-CN" altLang="en-US" dirty="0"/>
              <a:t>重要的是编程思维</a:t>
            </a:r>
            <a:endParaRPr lang="zh-CN" altLang="en-US" dirty="0"/>
          </a:p>
          <a:p>
            <a:pPr marL="1905" lvl="1" indent="455295"/>
            <a:r>
              <a:rPr lang="zh-CN" altLang="en-US" dirty="0"/>
              <a:t>给你任何一个物体，你能用对象思维分析出来</a:t>
            </a:r>
            <a:endParaRPr lang="zh-CN" altLang="en-US" dirty="0"/>
          </a:p>
          <a:p>
            <a:pPr marL="1905" lvl="1" indent="455295"/>
            <a:r>
              <a:rPr lang="zh-CN" altLang="en-US" dirty="0"/>
              <a:t>分析的时候不是随便分析的，是根据需求来定的</a:t>
            </a:r>
            <a:endParaRPr lang="zh-CN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6246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/>
              <a:t>按需分析，而不是乱分析</a:t>
            </a:r>
            <a:endParaRPr lang="zh-CN" altLang="en-US" dirty="0"/>
          </a:p>
        </p:txBody>
      </p:sp>
      <p:sp>
        <p:nvSpPr>
          <p:cNvPr id="60418" name="文本占位符 62466"/>
          <p:cNvSpPr>
            <a:spLocks noGrp="1"/>
          </p:cNvSpPr>
          <p:nvPr>
            <p:ph idx="1"/>
          </p:nvPr>
        </p:nvSpPr>
        <p:spPr>
          <a:xfrm>
            <a:off x="457200" y="1600200"/>
            <a:ext cx="2892425" cy="4565650"/>
          </a:xfrm>
        </p:spPr>
        <p:txBody>
          <a:bodyPr anchor="t"/>
          <a:p>
            <a:pPr>
              <a:lnSpc>
                <a:spcPct val="80000"/>
              </a:lnSpc>
            </a:pPr>
            <a:r>
              <a:rPr lang="zh-CN" altLang="en-US" sz="2800" dirty="0"/>
              <a:t>新闻，我页面只显示标题，时间，内容等，新闻还有新闻记者，新闻撰稿人，新闻摄影师等属性，由于页面没有显示这些，我们就不给这个新闻对象添加这些属性</a:t>
            </a:r>
            <a:endParaRPr lang="zh-CN" altLang="en-US" sz="2800" dirty="0"/>
          </a:p>
        </p:txBody>
      </p:sp>
      <p:pic>
        <p:nvPicPr>
          <p:cNvPr id="60419" name="图片 6246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708400" y="1628775"/>
            <a:ext cx="5003800" cy="41052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灯片编号占位符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algn="r" eaLnBrk="1" hangingPunct="1"/>
            <a:fld id="{9A0DB2DC-4C9A-4742-B13C-FB6460FD3503}" type="slidenum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1442" name="标题 1"/>
          <p:cNvSpPr>
            <a:spLocks noGrp="1"/>
          </p:cNvSpPr>
          <p:nvPr>
            <p:ph type="ctrTitle"/>
          </p:nvPr>
        </p:nvSpPr>
        <p:spPr>
          <a:xfrm>
            <a:off x="395288" y="2133600"/>
            <a:ext cx="8135937" cy="1470025"/>
          </a:xfrm>
        </p:spPr>
        <p:txBody>
          <a:bodyPr wrap="square" anchor="ctr"/>
          <a:lstStyle>
            <a:lvl1pPr lvl="0">
              <a:defRPr kern="1200"/>
            </a:lvl1pPr>
          </a:lstStyle>
          <a:p>
            <a:pPr marL="0" lvl="0" indent="0" eaLnBrk="1" hangingPunct="1"/>
            <a:r>
              <a:rPr lang="zh-CN" altLang="en-US" sz="4000" b="1">
                <a:solidFill>
                  <a:srgbClr val="0070C0"/>
                </a:solidFill>
              </a:rPr>
              <a:t>主题：如何使用我们定义好的对象</a:t>
            </a:r>
            <a:endParaRPr lang="zh-CN" altLang="en-US" sz="4000" b="1">
              <a:solidFill>
                <a:srgbClr val="0070C0"/>
              </a:solidFill>
            </a:endParaRPr>
          </a:p>
        </p:txBody>
      </p:sp>
      <p:sp>
        <p:nvSpPr>
          <p:cNvPr id="61443" name="副标题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 kern="1200"/>
            </a:lvl1pPr>
            <a:lvl2pPr marL="457200" lvl="1" indent="-457200" algn="ctr">
              <a:defRPr kern="1200"/>
            </a:lvl2pPr>
            <a:lvl3pPr marL="914400" lvl="2" indent="-914400" algn="ctr">
              <a:defRPr kern="1200"/>
            </a:lvl3pPr>
            <a:lvl4pPr marL="1371600" lvl="3" indent="-1371600" algn="ctr">
              <a:defRPr kern="1200"/>
            </a:lvl4pPr>
            <a:lvl5pPr marL="1828800" lvl="4" indent="-1828800" algn="ctr">
              <a:defRPr kern="1200"/>
            </a:lvl5pPr>
          </a:lstStyle>
          <a:p>
            <a:pPr marL="0" lvl="0" indent="0" algn="ctr" eaLnBrk="1" hangingPunct="1">
              <a:buNone/>
            </a:pPr>
            <a:endParaRPr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2466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抽象和具体</a:t>
            </a:r>
            <a:endParaRPr lang="zh-CN" altLang="en-US"/>
          </a:p>
        </p:txBody>
      </p:sp>
      <p:sp>
        <p:nvSpPr>
          <p:cNvPr id="62467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/>
              <a:t>我们前面定义好的对象是抽象的，</a:t>
            </a:r>
            <a:endParaRPr lang="zh-CN" altLang="en-US"/>
          </a:p>
          <a:p>
            <a:pPr lvl="0" eaLnBrk="1" hangingPunct="1"/>
            <a:r>
              <a:rPr lang="zh-CN" altLang="en-US"/>
              <a:t>无法直接使用，我们只能使用具体的。</a:t>
            </a:r>
            <a:endParaRPr lang="zh-CN" altLang="en-US"/>
          </a:p>
          <a:p>
            <a:pPr lvl="0" eaLnBrk="1" hangingPunct="1"/>
            <a:endParaRPr lang="zh-CN" altLang="en-US"/>
          </a:p>
          <a:p>
            <a:pPr lvl="0" eaLnBrk="1" hangingPunct="1"/>
            <a:r>
              <a:rPr lang="zh-CN" altLang="en-US"/>
              <a:t>那么什么是抽象，什么是具体呢？？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3490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63491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同学们知道有哪些水果？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香蕉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苹果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菠萝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荔枝</a:t>
            </a:r>
            <a:endParaRPr lang="zh-CN" altLang="en-US" dirty="0"/>
          </a:p>
          <a:p>
            <a:pPr lvl="1" indent="-285750" eaLnBrk="1" hangingPunct="1"/>
            <a:endParaRPr lang="zh-CN" altLang="en-US" dirty="0"/>
          </a:p>
          <a:p>
            <a:pPr lvl="1" indent="-285750" eaLnBrk="1" hangingPunct="1"/>
            <a:endParaRPr lang="zh-CN" altLang="en-US" dirty="0"/>
          </a:p>
          <a:p>
            <a:pPr lvl="1" indent="-285750" eaLnBrk="1" hangingPunct="1"/>
            <a:r>
              <a:rPr lang="zh-CN" altLang="en-US" dirty="0"/>
              <a:t>水果是抽象的，具体的某个水果是具体的</a:t>
            </a:r>
            <a:endParaRPr lang="zh-CN" altLang="en-US" dirty="0"/>
          </a:p>
          <a:p>
            <a:pPr lvl="1" indent="-285750"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4514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</a:p>
        </p:txBody>
      </p:sp>
      <p:sp>
        <p:nvSpPr>
          <p:cNvPr id="64515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dirty="0"/>
              <a:t>人是抽象，而具体的某个人是具体的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人只是一个概念，泛称，看不见摸不着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而某个人可以看见，可以摸得着，比如我就是一个人，大家能看见，能摸得到吧</a:t>
            </a:r>
            <a:endParaRPr lang="zh-CN" altLang="en-US" dirty="0"/>
          </a:p>
          <a:p>
            <a:pPr lvl="0" eaLnBrk="1" hangingPunct="1"/>
            <a:r>
              <a:rPr lang="zh-CN" altLang="en-US" dirty="0"/>
              <a:t>学生是抽象的，具体的某个学生是具体的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学生是一个概念，泛称，看不见，摸不着</a:t>
            </a:r>
            <a:endParaRPr lang="zh-CN" altLang="en-US" dirty="0"/>
          </a:p>
          <a:p>
            <a:pPr lvl="1" indent="-285750" eaLnBrk="1" hangingPunct="1"/>
            <a:r>
              <a:rPr lang="zh-CN" altLang="en-US" dirty="0"/>
              <a:t>而小王是一个学生，可以看得见，摸得着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7" name="日期占位符 3"/>
          <p:cNvSpPr txBox="1">
            <a:spLocks noGrp="1"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 eaLnBrk="1" hangingPunct="1"/>
            <a:fld id="{BB962C8B-B14F-4D97-AF65-F5344CB8AC3E}" type="datetime1">
              <a:rPr lang="zh-CN" altLang="en-US" sz="1200">
                <a:solidFill>
                  <a:srgbClr val="898989"/>
                </a:solidFill>
                <a:latin typeface="Arial" charset="0"/>
                <a:ea typeface="宋体" charset="-122"/>
                <a:sym typeface="Calibri" pitchFamily="34" charset="0"/>
              </a:rPr>
            </a:fld>
            <a:endParaRPr lang="zh-CN" altLang="en-US" sz="1200">
              <a:solidFill>
                <a:srgbClr val="898989"/>
              </a:solidFill>
              <a:latin typeface="Arial" charset="0"/>
              <a:ea typeface="宋体" charset="-122"/>
              <a:sym typeface="Calibri" pitchFamily="34" charset="0"/>
            </a:endParaRPr>
          </a:p>
        </p:txBody>
      </p:sp>
      <p:sp>
        <p:nvSpPr>
          <p:cNvPr id="65538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lvl="0" eaLnBrk="1" hangingPunct="1"/>
            <a:r>
              <a:rPr lang="zh-CN" altLang="en-US"/>
              <a:t>产品的抽象和具体</a:t>
            </a:r>
            <a:endParaRPr lang="zh-CN" altLang="en-US"/>
          </a:p>
        </p:txBody>
      </p:sp>
      <p:sp>
        <p:nvSpPr>
          <p:cNvPr id="65539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eaLnBrk="1" hangingPunct="1"/>
            <a:r>
              <a:rPr lang="zh-CN" altLang="en-US" sz="2400"/>
              <a:t>产品是抽象，每个产品是具体</a:t>
            </a:r>
            <a:endParaRPr lang="zh-CN" altLang="en-US" sz="2400"/>
          </a:p>
          <a:p>
            <a:pPr lvl="0" eaLnBrk="1" hangingPunct="1"/>
            <a:r>
              <a:rPr lang="zh-CN" altLang="en-US" sz="2400"/>
              <a:t>抽象的东西是看不见摸不着的，我们无法使用，我们只能使用具体的，那么如何具体化某个产品呢</a:t>
            </a:r>
            <a:endParaRPr lang="zh-CN" altLang="en-US" sz="2400"/>
          </a:p>
        </p:txBody>
      </p:sp>
      <p:pic>
        <p:nvPicPr>
          <p:cNvPr id="65540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781425" y="-963930"/>
            <a:ext cx="13185775" cy="762381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9600</Words>
  <Application>Kingsoft Office WPP</Application>
  <PresentationFormat>全屏显示(4:3)</PresentationFormat>
  <Paragraphs>1152</Paragraphs>
  <Slides>145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145</vt:i4>
      </vt:variant>
    </vt:vector>
  </HeadingPairs>
  <TitlesOfParts>
    <vt:vector size="146" baseType="lpstr">
      <vt:lpstr>Office 主题</vt:lpstr>
      <vt:lpstr>PowerPoint 演示文稿</vt:lpstr>
      <vt:lpstr>前奏</vt:lpstr>
      <vt:lpstr>自我介绍</vt:lpstr>
      <vt:lpstr>课程目标</vt:lpstr>
      <vt:lpstr>理论的重要性</vt:lpstr>
      <vt:lpstr>理论的重要性</vt:lpstr>
      <vt:lpstr>PowerPoint 演示文稿</vt:lpstr>
      <vt:lpstr>理论面试题比重</vt:lpstr>
      <vt:lpstr>课程基础</vt:lpstr>
      <vt:lpstr>主题：生活中的对象</vt:lpstr>
      <vt:lpstr>买早餐</vt:lpstr>
      <vt:lpstr>去中关村买电脑</vt:lpstr>
      <vt:lpstr>点根烟</vt:lpstr>
      <vt:lpstr>第四次世界大战</vt:lpstr>
      <vt:lpstr>总结</vt:lpstr>
      <vt:lpstr>总结 万物皆对象</vt:lpstr>
      <vt:lpstr>主题：通过学习过的知识体会对象的好处</vt:lpstr>
      <vt:lpstr>PowerPoint 演示文稿</vt:lpstr>
      <vt:lpstr>函数 - 工具</vt:lpstr>
      <vt:lpstr>对象  - 工具包</vt:lpstr>
      <vt:lpstr>工具的分类管理</vt:lpstr>
      <vt:lpstr>document对象--工具包</vt:lpstr>
      <vt:lpstr>如何使用对象中的工具</vt:lpstr>
      <vt:lpstr>document 容器中包含的函数（工具，功能）</vt:lpstr>
      <vt:lpstr>工具包的学名 --对象</vt:lpstr>
      <vt:lpstr>对象的好处</vt:lpstr>
      <vt:lpstr>工具除了可以是函数外，还可以是变量</vt:lpstr>
      <vt:lpstr>document对象和属性</vt:lpstr>
      <vt:lpstr>document的属性</vt:lpstr>
      <vt:lpstr>代码演示</vt:lpstr>
      <vt:lpstr>总结</vt:lpstr>
      <vt:lpstr>3其他工具包（对象）复习 1’</vt:lpstr>
      <vt:lpstr>字符串函数</vt:lpstr>
      <vt:lpstr>提问回答每个函数的用法</vt:lpstr>
      <vt:lpstr>字符串操作分类管理</vt:lpstr>
      <vt:lpstr>如何使用字符串对象（容器）中函数</vt:lpstr>
      <vt:lpstr>数组容器复习</vt:lpstr>
      <vt:lpstr>如何使用数组容器中的函数和属性</vt:lpstr>
      <vt:lpstr>日期对象中存放的函数</vt:lpstr>
      <vt:lpstr>数学对象和机器人</vt:lpstr>
      <vt:lpstr>数学对象</vt:lpstr>
      <vt:lpstr>PowerPoint 演示文稿</vt:lpstr>
      <vt:lpstr>主题：什么是面向对象编程</vt:lpstr>
      <vt:lpstr>上一主题回顾</vt:lpstr>
      <vt:lpstr>什么是面向对象编程</vt:lpstr>
      <vt:lpstr>面向对象编程两步</vt:lpstr>
      <vt:lpstr>通过代码体会下传统和面向对象编程的好处</vt:lpstr>
      <vt:lpstr>PowerPoint 演示文稿</vt:lpstr>
      <vt:lpstr>PowerPoint 演示文稿</vt:lpstr>
      <vt:lpstr>传统方式</vt:lpstr>
      <vt:lpstr>传统开发四要素 – 牢记</vt:lpstr>
      <vt:lpstr>传统方式 – 使用json保存数据</vt:lpstr>
      <vt:lpstr>传统方式开发存在的缺点</vt:lpstr>
      <vt:lpstr>使用工具包形式</vt:lpstr>
      <vt:lpstr>对象方式思路</vt:lpstr>
      <vt:lpstr>使用工具包形式开发代码</vt:lpstr>
      <vt:lpstr>引导主动思考</vt:lpstr>
      <vt:lpstr>比较</vt:lpstr>
      <vt:lpstr>传统方式和对象方式对比</vt:lpstr>
      <vt:lpstr>制造 和组装</vt:lpstr>
      <vt:lpstr>好处总结</vt:lpstr>
      <vt:lpstr>引出面向对象编程概念</vt:lpstr>
      <vt:lpstr>搭积木编程</vt:lpstr>
      <vt:lpstr>PowerPoint 演示文稿</vt:lpstr>
      <vt:lpstr>PowerPoint 演示文稿</vt:lpstr>
      <vt:lpstr>主题：如何定义对象 提炼对象的属性和方法</vt:lpstr>
      <vt:lpstr>主题回顾</vt:lpstr>
      <vt:lpstr>分析生活中对象的属性和方法</vt:lpstr>
      <vt:lpstr>万物皆对象</vt:lpstr>
      <vt:lpstr>分析人的共性</vt:lpstr>
      <vt:lpstr>分析学生的共性</vt:lpstr>
      <vt:lpstr>QQ好友</vt:lpstr>
      <vt:lpstr>分析网站开发中对象的属性和方法</vt:lpstr>
      <vt:lpstr>分析新闻的属性和特征</vt:lpstr>
      <vt:lpstr>分析慕课网</vt:lpstr>
      <vt:lpstr>京东--用户</vt:lpstr>
      <vt:lpstr>分析京东--产品的共性</vt:lpstr>
      <vt:lpstr>产品对象</vt:lpstr>
      <vt:lpstr>京东 - 购物车</vt:lpstr>
      <vt:lpstr>练习 分析众筹</vt:lpstr>
      <vt:lpstr>练习 分析P2P</vt:lpstr>
      <vt:lpstr>主题：用代码如何实现对象</vt:lpstr>
      <vt:lpstr>主题回顾</vt:lpstr>
      <vt:lpstr>产品对象</vt:lpstr>
      <vt:lpstr>属性和方法</vt:lpstr>
      <vt:lpstr>语法规范</vt:lpstr>
      <vt:lpstr>属性定义两种方式</vt:lpstr>
      <vt:lpstr>方法定义的两种方式</vt:lpstr>
      <vt:lpstr>术语总结 - 小名和学名</vt:lpstr>
      <vt:lpstr>练习</vt:lpstr>
      <vt:lpstr>课后练习 实现众筹 p2p</vt:lpstr>
      <vt:lpstr>面向对象编程误区</vt:lpstr>
      <vt:lpstr>PowerPoint 演示文稿</vt:lpstr>
      <vt:lpstr>按需分析，而不是乱分析</vt:lpstr>
      <vt:lpstr>主题：如何使用我们定义好的对象</vt:lpstr>
      <vt:lpstr>抽象和具体</vt:lpstr>
      <vt:lpstr>问题</vt:lpstr>
      <vt:lpstr>PowerPoint 演示文稿</vt:lpstr>
      <vt:lpstr>产品的抽象和具体</vt:lpstr>
      <vt:lpstr>使用产品对象</vt:lpstr>
      <vt:lpstr>使用对象中的工具方法1</vt:lpstr>
      <vt:lpstr>参数方式</vt:lpstr>
      <vt:lpstr>总结</vt:lpstr>
      <vt:lpstr>主题：简单的商城例子将前面的知识串起来</vt:lpstr>
      <vt:lpstr>面向对象的简单运用 </vt:lpstr>
      <vt:lpstr>PowerPoint 演示文稿</vt:lpstr>
      <vt:lpstr>函数方式写法</vt:lpstr>
      <vt:lpstr>添加零件</vt:lpstr>
      <vt:lpstr>添加部件</vt:lpstr>
      <vt:lpstr>另外一种绑定方式</vt:lpstr>
      <vt:lpstr>练习 新闻</vt:lpstr>
      <vt:lpstr>主题：术语简单总结</vt:lpstr>
      <vt:lpstr>总结 - 类，实例术语的引入</vt:lpstr>
      <vt:lpstr>总结2 -- 原型方式定义对象语法</vt:lpstr>
      <vt:lpstr>奇怪的书写方式</vt:lpstr>
      <vt:lpstr>PowerPoint 演示文稿</vt:lpstr>
      <vt:lpstr>字面量和json</vt:lpstr>
      <vt:lpstr>引入</vt:lpstr>
      <vt:lpstr>JSON对象定义</vt:lpstr>
      <vt:lpstr>字面量创建的对象和json对象区别</vt:lpstr>
      <vt:lpstr>二者区别的理论知识</vt:lpstr>
      <vt:lpstr>JSON字面量的好处</vt:lpstr>
      <vt:lpstr>使用字面量形式改造案例</vt:lpstr>
      <vt:lpstr>使用json定义产品对象</vt:lpstr>
      <vt:lpstr>使用json形式定义购物车对象</vt:lpstr>
      <vt:lpstr>完善整个功能</vt:lpstr>
      <vt:lpstr>总结</vt:lpstr>
      <vt:lpstr>原型对象和字面量的关系</vt:lpstr>
      <vt:lpstr>json协议和json对象</vt:lpstr>
      <vt:lpstr>面试题</vt:lpstr>
      <vt:lpstr>什么是协议</vt:lpstr>
      <vt:lpstr>json协议</vt:lpstr>
      <vt:lpstr>比较</vt:lpstr>
      <vt:lpstr>复习ajax于json字符串</vt:lpstr>
      <vt:lpstr>将json对象转化成json字符串</vt:lpstr>
      <vt:lpstr>将json字符串转化成json对象</vt:lpstr>
      <vt:lpstr>主题：对象开发列表页</vt:lpstr>
      <vt:lpstr>面向对象的简单运用-多个产品对象</vt:lpstr>
      <vt:lpstr>开发思路</vt:lpstr>
      <vt:lpstr>使用json改造案例</vt:lpstr>
      <vt:lpstr>总结</vt:lpstr>
      <vt:lpstr>PowerPoint 演示文稿</vt:lpstr>
      <vt:lpstr>面向对象编程步骤</vt:lpstr>
      <vt:lpstr>作业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hui</cp:lastModifiedBy>
  <cp:revision>49</cp:revision>
  <dcterms:created xsi:type="dcterms:W3CDTF">2015-06-29T07:19:00Z</dcterms:created>
  <dcterms:modified xsi:type="dcterms:W3CDTF">2016-02-16T09:42:50Z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